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8"/>
  </p:notesMasterIdLst>
  <p:sldIdLst>
    <p:sldId id="256" r:id="rId2"/>
    <p:sldId id="270" r:id="rId3"/>
    <p:sldId id="258" r:id="rId4"/>
    <p:sldId id="276" r:id="rId5"/>
    <p:sldId id="285" r:id="rId6"/>
    <p:sldId id="277" r:id="rId7"/>
    <p:sldId id="286" r:id="rId8"/>
    <p:sldId id="287" r:id="rId9"/>
    <p:sldId id="284" r:id="rId10"/>
    <p:sldId id="260" r:id="rId11"/>
    <p:sldId id="290" r:id="rId12"/>
    <p:sldId id="289" r:id="rId13"/>
    <p:sldId id="288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9"/>
    <p:restoredTop sz="89796"/>
  </p:normalViewPr>
  <p:slideViewPr>
    <p:cSldViewPr snapToGrid="0" snapToObjects="1">
      <p:cViewPr varScale="1">
        <p:scale>
          <a:sx n="113" d="100"/>
          <a:sy n="113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6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6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Original counts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Original!$A$2</c:f>
              <c:strCache>
                <c:ptCount val="1"/>
                <c:pt idx="0">
                  <c:v>A (2 Kb)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Original!$B$2:$D$2</c:f>
              <c:numCache>
                <c:formatCode>General</c:formatCode>
                <c:ptCount val="3"/>
                <c:pt idx="0">
                  <c:v>10</c:v>
                </c:pt>
                <c:pt idx="1">
                  <c:v>12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E-EA44-A20C-5E2063F262D1}"/>
            </c:ext>
          </c:extLst>
        </c:ser>
        <c:ser>
          <c:idx val="1"/>
          <c:order val="1"/>
          <c:tx>
            <c:strRef>
              <c:f>Original!$A$3</c:f>
              <c:strCache>
                <c:ptCount val="1"/>
                <c:pt idx="0">
                  <c:v>B (4 Kb)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Original!$B$3:$D$3</c:f>
              <c:numCache>
                <c:formatCode>General</c:formatCode>
                <c:ptCount val="3"/>
                <c:pt idx="0">
                  <c:v>20</c:v>
                </c:pt>
                <c:pt idx="1">
                  <c:v>25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6E-EA44-A20C-5E2063F262D1}"/>
            </c:ext>
          </c:extLst>
        </c:ser>
        <c:ser>
          <c:idx val="2"/>
          <c:order val="2"/>
          <c:tx>
            <c:strRef>
              <c:f>Original!$A$4</c:f>
              <c:strCache>
                <c:ptCount val="1"/>
                <c:pt idx="0">
                  <c:v>C (1 Kb)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Original!$B$4:$D$4</c:f>
              <c:numCache>
                <c:formatCode>General</c:formatCode>
                <c:ptCount val="3"/>
                <c:pt idx="0">
                  <c:v>5</c:v>
                </c:pt>
                <c:pt idx="1">
                  <c:v>8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6E-EA44-A20C-5E2063F262D1}"/>
            </c:ext>
          </c:extLst>
        </c:ser>
        <c:ser>
          <c:idx val="3"/>
          <c:order val="3"/>
          <c:tx>
            <c:strRef>
              <c:f>Original!$A$5</c:f>
              <c:strCache>
                <c:ptCount val="1"/>
                <c:pt idx="0">
                  <c:v>D (10 Kb)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Original!$B$5:$D$5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6E-EA44-A20C-5E2063F26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96429632"/>
        <c:axId val="1599202160"/>
      </c:barChart>
      <c:catAx>
        <c:axId val="179642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599202160"/>
        <c:crosses val="autoZero"/>
        <c:auto val="1"/>
        <c:lblAlgn val="ctr"/>
        <c:lblOffset val="100"/>
        <c:noMultiLvlLbl val="0"/>
      </c:catAx>
      <c:valAx>
        <c:axId val="159920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9642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RPKM!$B$1</c:f>
              <c:strCache>
                <c:ptCount val="1"/>
                <c:pt idx="0">
                  <c:v>Rep1 RPKM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A0-3A40-AECE-93961C42CC9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A0-3A40-AECE-93961C42CC9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A0-3A40-AECE-93961C42CC9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A0-3A40-AECE-93961C42CC9D}"/>
              </c:ext>
            </c:extLst>
          </c:dPt>
          <c:dLbls>
            <c:dLbl>
              <c:idx val="0"/>
              <c:layout>
                <c:manualLayout>
                  <c:x val="-0.19036688034188043"/>
                  <c:y val="0.1391049145299145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472477064220182"/>
                      <c:h val="0.214120370370370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3A0-3A40-AECE-93961C42CC9D}"/>
                </c:ext>
              </c:extLst>
            </c:dLbl>
            <c:dLbl>
              <c:idx val="1"/>
              <c:layout>
                <c:manualLayout>
                  <c:x val="-2.4470512820512869E-2"/>
                  <c:y val="-0.1229164529914529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2660550458711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3A0-3A40-AECE-93961C42CC9D}"/>
                </c:ext>
              </c:extLst>
            </c:dLbl>
            <c:dLbl>
              <c:idx val="2"/>
              <c:layout>
                <c:manualLayout>
                  <c:x val="0.16824786324786326"/>
                  <c:y val="0.1625275641025641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649487179487178"/>
                      <c:h val="0.2484367521367520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3A0-3A40-AECE-93961C42CC9D}"/>
                </c:ext>
              </c:extLst>
            </c:dLbl>
            <c:dLbl>
              <c:idx val="3"/>
              <c:layout>
                <c:manualLayout>
                  <c:x val="-0.27236419128801559"/>
                  <c:y val="9.374999999999997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81651376146792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C3A0-3A40-AECE-93961C42CC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RPKM!$A$2:$A$5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RPKM!$B$2:$B$5</c:f>
              <c:numCache>
                <c:formatCode>General</c:formatCode>
                <c:ptCount val="4"/>
                <c:pt idx="0">
                  <c:v>1.43</c:v>
                </c:pt>
                <c:pt idx="1">
                  <c:v>1.43</c:v>
                </c:pt>
                <c:pt idx="2">
                  <c:v>1.43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A0-3A40-AECE-93961C42CC9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RPKM!$C$1</c:f>
              <c:strCache>
                <c:ptCount val="1"/>
                <c:pt idx="0">
                  <c:v>Rep2 RPKM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5-A440-A0C3-4D4C0AD553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5-A440-A0C3-4D4C0AD553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15-A440-A0C3-4D4C0AD553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15-A440-A0C3-4D4C0AD55337}"/>
              </c:ext>
            </c:extLst>
          </c:dPt>
          <c:dLbls>
            <c:dLbl>
              <c:idx val="0"/>
              <c:layout>
                <c:manualLayout>
                  <c:x val="-0.20370370370370369"/>
                  <c:y val="0.1720556284631087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78703703703703"/>
                      <c:h val="0.209490740740740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B15-A440-A0C3-4D4C0AD55337}"/>
                </c:ext>
              </c:extLst>
            </c:dLbl>
            <c:dLbl>
              <c:idx val="1"/>
              <c:layout>
                <c:manualLayout>
                  <c:x val="-0.21759259259259259"/>
                  <c:y val="-0.148148148148148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49074074074081"/>
                      <c:h val="0.237268518518518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B15-A440-A0C3-4D4C0AD55337}"/>
                </c:ext>
              </c:extLst>
            </c:dLbl>
            <c:dLbl>
              <c:idx val="2"/>
              <c:layout>
                <c:manualLayout>
                  <c:x val="0.17599999999999999"/>
                  <c:y val="7.73044444444443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787037037037035"/>
                      <c:h val="0.2418981481481481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B15-A440-A0C3-4D4C0AD55337}"/>
                </c:ext>
              </c:extLst>
            </c:dLbl>
            <c:dLbl>
              <c:idx val="3"/>
              <c:layout>
                <c:manualLayout>
                  <c:x val="-0.29629629629629628"/>
                  <c:y val="7.754629629629629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416666666666669"/>
                      <c:h val="0.2187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B15-A440-A0C3-4D4C0AD553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RPKM!$A$2:$A$5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RPKM!$C$2:$C$5</c:f>
              <c:numCache>
                <c:formatCode>General</c:formatCode>
                <c:ptCount val="4"/>
                <c:pt idx="0">
                  <c:v>1.33</c:v>
                </c:pt>
                <c:pt idx="1">
                  <c:v>1.39</c:v>
                </c:pt>
                <c:pt idx="2">
                  <c:v>1.78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B15-A440-A0C3-4D4C0AD5533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RPKM!$D$1</c:f>
              <c:strCache>
                <c:ptCount val="1"/>
                <c:pt idx="0">
                  <c:v>Rep3 RPKM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5-2447-8551-BB0A3F5B6BF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5-2447-8551-BB0A3F5B6BF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9B5-2447-8551-BB0A3F5B6BF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9B5-2447-8551-BB0A3F5B6BF5}"/>
              </c:ext>
            </c:extLst>
          </c:dPt>
          <c:dLbls>
            <c:dLbl>
              <c:idx val="0"/>
              <c:layout>
                <c:manualLayout>
                  <c:x val="-0.19444444444444445"/>
                  <c:y val="0.157167723826188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208333333333331"/>
                      <c:h val="0.251157407407407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9B5-2447-8551-BB0A3F5B6BF5}"/>
                </c:ext>
              </c:extLst>
            </c:dLbl>
            <c:dLbl>
              <c:idx val="1"/>
              <c:layout>
                <c:manualLayout>
                  <c:x val="-1.9867857142857142E-2"/>
                  <c:y val="-0.137321230158730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620370370370372"/>
                      <c:h val="0.209490740740740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9B5-2447-8551-BB0A3F5B6BF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157407407407407"/>
                      <c:h val="0.181712962962962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89B5-2447-8551-BB0A3F5B6BF5}"/>
                </c:ext>
              </c:extLst>
            </c:dLbl>
            <c:dLbl>
              <c:idx val="3"/>
              <c:layout>
                <c:manualLayout>
                  <c:x val="-0.31850515873015872"/>
                  <c:y val="0.1172619047619047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56481481481483"/>
                      <c:h val="0.2187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89B5-2447-8551-BB0A3F5B6B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RPKM!$A$2:$A$5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RPKM!$D$2:$D$5</c:f>
              <c:numCache>
                <c:formatCode>General</c:formatCode>
                <c:ptCount val="4"/>
                <c:pt idx="0">
                  <c:v>1.42</c:v>
                </c:pt>
                <c:pt idx="1">
                  <c:v>1.42</c:v>
                </c:pt>
                <c:pt idx="2">
                  <c:v>1.42</c:v>
                </c:pt>
                <c:pt idx="3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B5-2447-8551-BB0A3F5B6BF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Original counts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Original!$A$2</c:f>
              <c:strCache>
                <c:ptCount val="1"/>
                <c:pt idx="0">
                  <c:v>A (2 Kb)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Original!$B$2:$D$2</c:f>
              <c:numCache>
                <c:formatCode>General</c:formatCode>
                <c:ptCount val="3"/>
                <c:pt idx="0">
                  <c:v>10</c:v>
                </c:pt>
                <c:pt idx="1">
                  <c:v>12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E-EA44-A20C-5E2063F262D1}"/>
            </c:ext>
          </c:extLst>
        </c:ser>
        <c:ser>
          <c:idx val="1"/>
          <c:order val="1"/>
          <c:tx>
            <c:strRef>
              <c:f>Original!$A$3</c:f>
              <c:strCache>
                <c:ptCount val="1"/>
                <c:pt idx="0">
                  <c:v>B (4 Kb)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Original!$B$3:$D$3</c:f>
              <c:numCache>
                <c:formatCode>General</c:formatCode>
                <c:ptCount val="3"/>
                <c:pt idx="0">
                  <c:v>20</c:v>
                </c:pt>
                <c:pt idx="1">
                  <c:v>25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6E-EA44-A20C-5E2063F262D1}"/>
            </c:ext>
          </c:extLst>
        </c:ser>
        <c:ser>
          <c:idx val="2"/>
          <c:order val="2"/>
          <c:tx>
            <c:strRef>
              <c:f>Original!$A$4</c:f>
              <c:strCache>
                <c:ptCount val="1"/>
                <c:pt idx="0">
                  <c:v>C (1 Kb)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Original!$B$4:$D$4</c:f>
              <c:numCache>
                <c:formatCode>General</c:formatCode>
                <c:ptCount val="3"/>
                <c:pt idx="0">
                  <c:v>5</c:v>
                </c:pt>
                <c:pt idx="1">
                  <c:v>8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6E-EA44-A20C-5E2063F262D1}"/>
            </c:ext>
          </c:extLst>
        </c:ser>
        <c:ser>
          <c:idx val="3"/>
          <c:order val="3"/>
          <c:tx>
            <c:strRef>
              <c:f>Original!$A$5</c:f>
              <c:strCache>
                <c:ptCount val="1"/>
                <c:pt idx="0">
                  <c:v>D (10 Kb)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Original!$B$1:$D$1</c:f>
              <c:strCache>
                <c:ptCount val="3"/>
                <c:pt idx="0">
                  <c:v>Rep1 counts</c:v>
                </c:pt>
                <c:pt idx="1">
                  <c:v>Rep2 counts</c:v>
                </c:pt>
                <c:pt idx="2">
                  <c:v>Rep3 counts</c:v>
                </c:pt>
              </c:strCache>
            </c:strRef>
          </c:cat>
          <c:val>
            <c:numRef>
              <c:f>Original!$B$5:$D$5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6E-EA44-A20C-5E2063F26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96429632"/>
        <c:axId val="1599202160"/>
      </c:barChart>
      <c:catAx>
        <c:axId val="179642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599202160"/>
        <c:crosses val="autoZero"/>
        <c:auto val="1"/>
        <c:lblAlgn val="ctr"/>
        <c:lblOffset val="100"/>
        <c:noMultiLvlLbl val="0"/>
      </c:catAx>
      <c:valAx>
        <c:axId val="159920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9642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TPM!$B$1</c:f>
              <c:strCache>
                <c:ptCount val="1"/>
                <c:pt idx="0">
                  <c:v>Rep1 TPM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311-1449-BD37-B52D5FC525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11-1449-BD37-B52D5FC525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11-1449-BD37-B52D5FC525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311-1449-BD37-B52D5FC525E8}"/>
              </c:ext>
            </c:extLst>
          </c:dPt>
          <c:dLbls>
            <c:dLbl>
              <c:idx val="0"/>
              <c:layout>
                <c:manualLayout>
                  <c:x val="-0.18518518518518517"/>
                  <c:y val="0.1125820209973752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97222222222221"/>
                      <c:h val="0.172453703703703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311-1449-BD37-B52D5FC525E8}"/>
                </c:ext>
              </c:extLst>
            </c:dLbl>
            <c:dLbl>
              <c:idx val="1"/>
              <c:layout>
                <c:manualLayout>
                  <c:x val="-1.3889071157771903E-2"/>
                  <c:y val="-0.1377314814814814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19444444444442"/>
                      <c:h val="0.2187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311-1449-BD37-B52D5FC525E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694444444444442"/>
                      <c:h val="0.1585648148148148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311-1449-BD37-B52D5FC525E8}"/>
                </c:ext>
              </c:extLst>
            </c:dLbl>
            <c:dLbl>
              <c:idx val="3"/>
              <c:layout>
                <c:manualLayout>
                  <c:x val="-0.31620479731700202"/>
                  <c:y val="7.395377661125690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7962962962963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311-1449-BD37-B52D5FC525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TPM!$A$2:$A$5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TPM!$B$2:$B$5</c:f>
              <c:numCache>
                <c:formatCode>General</c:formatCode>
                <c:ptCount val="4"/>
                <c:pt idx="0">
                  <c:v>3.33</c:v>
                </c:pt>
                <c:pt idx="1">
                  <c:v>3.33</c:v>
                </c:pt>
                <c:pt idx="2">
                  <c:v>3.33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11-1449-BD37-B52D5FC525E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TPM!$C$1</c:f>
              <c:strCache>
                <c:ptCount val="1"/>
                <c:pt idx="0">
                  <c:v>Rep2 TPM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D-6843-B3FD-1BEC921110F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D-6843-B3FD-1BEC921110F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2D-6843-B3FD-1BEC921110F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B2D-6843-B3FD-1BEC921110F7}"/>
              </c:ext>
            </c:extLst>
          </c:dPt>
          <c:dLbls>
            <c:dLbl>
              <c:idx val="0"/>
              <c:layout>
                <c:manualLayout>
                  <c:x val="-0.16216216216216217"/>
                  <c:y val="0.1651964858559346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95495495495497"/>
                      <c:h val="0.214120370370370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B2D-6843-B3FD-1BEC921110F7}"/>
                </c:ext>
              </c:extLst>
            </c:dLbl>
            <c:dLbl>
              <c:idx val="1"/>
              <c:layout>
                <c:manualLayout>
                  <c:x val="-0.15803258967629055"/>
                  <c:y val="-0.1490740740740740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68518518518519"/>
                      <c:h val="0.217291848935549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B2D-6843-B3FD-1BEC921110F7}"/>
                </c:ext>
              </c:extLst>
            </c:dLbl>
            <c:dLbl>
              <c:idx val="2"/>
              <c:layout>
                <c:manualLayout>
                  <c:x val="0.25955455455455451"/>
                  <c:y val="9.684383202099737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49999999999996"/>
                      <c:h val="0.217291848935549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B2D-6843-B3FD-1BEC921110F7}"/>
                </c:ext>
              </c:extLst>
            </c:dLbl>
            <c:dLbl>
              <c:idx val="3"/>
              <c:layout>
                <c:manualLayout>
                  <c:x val="-0.32652444626854071"/>
                  <c:y val="7.986111111111107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687486699297717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3B2D-6843-B3FD-1BEC921110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TPM!$A$2:$A$5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TPM!$C$2:$C$5</c:f>
              <c:numCache>
                <c:formatCode>General</c:formatCode>
                <c:ptCount val="4"/>
                <c:pt idx="0">
                  <c:v>2.96</c:v>
                </c:pt>
                <c:pt idx="1">
                  <c:v>3.09</c:v>
                </c:pt>
                <c:pt idx="2">
                  <c:v>3.95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2D-6843-B3FD-1BEC921110F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TPM!$D$1</c:f>
              <c:strCache>
                <c:ptCount val="1"/>
                <c:pt idx="0">
                  <c:v>Rep3 TPM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65F-1548-A987-65B3EA2C18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65F-1548-A987-65B3EA2C18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65F-1548-A987-65B3EA2C18E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65F-1548-A987-65B3EA2C18EB}"/>
              </c:ext>
            </c:extLst>
          </c:dPt>
          <c:dLbls>
            <c:dLbl>
              <c:idx val="0"/>
              <c:layout>
                <c:manualLayout>
                  <c:x val="-0.15277777777777779"/>
                  <c:y val="0.142714348206474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23611111111111"/>
                      <c:h val="0.209490740740740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65F-1548-A987-65B3EA2C18EB}"/>
                </c:ext>
              </c:extLst>
            </c:dLbl>
            <c:dLbl>
              <c:idx val="1"/>
              <c:layout>
                <c:manualLayout>
                  <c:x val="-2.3148148148148192E-2"/>
                  <c:y val="-0.1342592592592592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5"/>
                      <c:h val="0.23263888888888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65F-1548-A987-65B3EA2C18EB}"/>
                </c:ext>
              </c:extLst>
            </c:dLbl>
            <c:dLbl>
              <c:idx val="2"/>
              <c:layout>
                <c:manualLayout>
                  <c:x val="0.19444444444444445"/>
                  <c:y val="0.120623724117818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83333333333331"/>
                      <c:h val="0.152777777777777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65F-1548-A987-65B3EA2C18EB}"/>
                </c:ext>
              </c:extLst>
            </c:dLbl>
            <c:dLbl>
              <c:idx val="3"/>
              <c:layout>
                <c:manualLayout>
                  <c:x val="-0.28920166229221345"/>
                  <c:y val="5.208333333333330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57407407407409"/>
                      <c:h val="0.217361111111111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C65F-1548-A987-65B3EA2C18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TPM!$A$2:$A$5</c:f>
              <c:strCache>
                <c:ptCount val="4"/>
                <c:pt idx="0">
                  <c:v>A (2 Kb)</c:v>
                </c:pt>
                <c:pt idx="1">
                  <c:v>B (4 Kb)</c:v>
                </c:pt>
                <c:pt idx="2">
                  <c:v>C (1 Kb)</c:v>
                </c:pt>
                <c:pt idx="3">
                  <c:v>D (10 Kb)</c:v>
                </c:pt>
              </c:strCache>
            </c:strRef>
          </c:cat>
          <c:val>
            <c:numRef>
              <c:f>TPM!$D$2:$D$5</c:f>
              <c:numCache>
                <c:formatCode>General</c:formatCode>
                <c:ptCount val="4"/>
                <c:pt idx="0">
                  <c:v>3.3260000000000001</c:v>
                </c:pt>
                <c:pt idx="1">
                  <c:v>3.3260000000000001</c:v>
                </c:pt>
                <c:pt idx="2">
                  <c:v>3.3260000000000001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65F-1548-A987-65B3EA2C18EB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gb-2010-11-10-r10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46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25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93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205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40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55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DESeq</a:t>
            </a:r>
            <a:r>
              <a:rPr lang="en-GB" dirty="0"/>
              <a:t>: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https://doi.org/10.1186</a:t>
            </a:r>
            <a:r>
              <a:rPr lang="en-US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/gb-2010-11-10-r106</a:t>
            </a:r>
            <a:endParaRPr lang="en-US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97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DESEQ2 original paper: https://</a:t>
            </a:r>
            <a:r>
              <a:rPr lang="en-GB" dirty="0" err="1"/>
              <a:t>genomebiology.biomedcentral.com</a:t>
            </a:r>
            <a:r>
              <a:rPr lang="en-GB" dirty="0"/>
              <a:t>/articles/10.1186/s13059-014-0550-8</a:t>
            </a:r>
          </a:p>
          <a:p>
            <a:r>
              <a:rPr lang="en-GB" dirty="0"/>
              <a:t>Usage tutorial: https://</a:t>
            </a:r>
            <a:r>
              <a:rPr lang="en-GB" dirty="0" err="1"/>
              <a:t>www.bioconductor.org</a:t>
            </a:r>
            <a:r>
              <a:rPr lang="en-GB" dirty="0"/>
              <a:t>/packages/</a:t>
            </a:r>
            <a:r>
              <a:rPr lang="en-GB" dirty="0" err="1"/>
              <a:t>devel</a:t>
            </a:r>
            <a:r>
              <a:rPr lang="en-GB" dirty="0"/>
              <a:t>/</a:t>
            </a:r>
            <a:r>
              <a:rPr lang="en-GB" dirty="0" err="1"/>
              <a:t>bioc</a:t>
            </a:r>
            <a:r>
              <a:rPr lang="en-GB" dirty="0"/>
              <a:t>/vignettes/DESeq2/</a:t>
            </a:r>
            <a:r>
              <a:rPr lang="en-GB" dirty="0" err="1"/>
              <a:t>inst</a:t>
            </a:r>
            <a:r>
              <a:rPr lang="en-GB" dirty="0"/>
              <a:t>/doc/DESeq2.html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75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3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9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4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11/1/21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11/1/21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11/1/21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11/1/21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11/1/21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11/1/21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3. </a:t>
            </a:r>
            <a:r>
              <a:rPr lang="en-GB" sz="4400" b="1" dirty="0">
                <a:solidFill>
                  <a:srgbClr val="FFFFFF"/>
                </a:solidFill>
              </a:rPr>
              <a:t>Normalization and exploratory analysis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8039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3F5D1-26CB-6848-AC78-B0200C63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11" y="1662665"/>
            <a:ext cx="5362289" cy="4289831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2B1841-F390-9344-8467-698836B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9667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GB" dirty="0"/>
              <a:t>Data transformations</a:t>
            </a:r>
          </a:p>
          <a:p>
            <a:pPr marL="800100" lvl="1" indent="-342900"/>
            <a:r>
              <a:rPr lang="en-GB" dirty="0"/>
              <a:t>Useful to check samples</a:t>
            </a:r>
          </a:p>
          <a:p>
            <a:pPr marL="800100" lvl="1" indent="-342900"/>
            <a:r>
              <a:rPr lang="en-GB" dirty="0"/>
              <a:t>Samples with same condition should be together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/>
              <a:t>Distribution of gene count values is very skewed! </a:t>
            </a:r>
          </a:p>
          <a:p>
            <a:pPr marL="1257300" lvl="2" indent="-342900"/>
            <a:r>
              <a:rPr lang="en-GB" sz="2400" dirty="0"/>
              <a:t>This will ruin most correlation/distances</a:t>
            </a:r>
          </a:p>
          <a:p>
            <a:pPr marL="342900" indent="-342900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347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8039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51222" cy="4351338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GB" dirty="0"/>
                  <a:t>Data transformations</a:t>
                </a:r>
              </a:p>
              <a:p>
                <a:pPr marL="800100" lvl="1" indent="-342900"/>
                <a:r>
                  <a:rPr lang="en-GB" dirty="0"/>
                  <a:t>Log transformation: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endParaRPr lang="en-GB" dirty="0"/>
              </a:p>
              <a:p>
                <a:pPr marL="800100" lvl="1" indent="-342900"/>
                <a:r>
                  <a:rPr lang="en-GB" dirty="0"/>
                  <a:t>1 is needed in case of 0: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GB" dirty="0"/>
              </a:p>
              <a:p>
                <a:pPr marL="800100" lvl="1" indent="-342900"/>
                <a:endParaRPr lang="en-GB" dirty="0"/>
              </a:p>
              <a:p>
                <a:pPr marL="342900" indent="-342900"/>
                <a:r>
                  <a:rPr lang="en-GB" dirty="0"/>
                  <a:t>Distribution is now binomial!</a:t>
                </a:r>
              </a:p>
              <a:p>
                <a:pPr marL="1257300" lvl="2" indent="-342900"/>
                <a:r>
                  <a:rPr lang="en-GB" sz="2400" dirty="0"/>
                  <a:t>Lowly expressed genes</a:t>
                </a:r>
              </a:p>
              <a:p>
                <a:pPr marL="1257300" lvl="2" indent="-342900"/>
                <a:r>
                  <a:rPr lang="en-GB" sz="2400" dirty="0"/>
                  <a:t>Highly expressed genes</a:t>
                </a:r>
              </a:p>
              <a:p>
                <a:pPr marL="1257300" lvl="2" indent="-342900"/>
                <a:endParaRPr lang="en-GB" sz="2400" dirty="0"/>
              </a:p>
              <a:p>
                <a:pPr marL="342900" indent="-342900"/>
                <a:r>
                  <a:rPr lang="en-GB" dirty="0"/>
                  <a:t>Lowly expressed genes are highly variable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51222" cy="4351338"/>
              </a:xfrm>
              <a:blipFill>
                <a:blip r:embed="rId3"/>
                <a:stretch>
                  <a:fillRect l="-1623" t="-2632" b="-1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4053909-C7F5-D342-B7A7-FD91634B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422" y="2009246"/>
            <a:ext cx="4980120" cy="398409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550828-73CB-8B49-B920-20AFCDD95F0E}"/>
              </a:ext>
            </a:extLst>
          </p:cNvPr>
          <p:cNvCxnSpPr/>
          <p:nvPr/>
        </p:nvCxnSpPr>
        <p:spPr>
          <a:xfrm flipV="1">
            <a:off x="5113867" y="3048000"/>
            <a:ext cx="2506133" cy="1128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2223C7-38D0-764B-AAB9-DD5D695B0374}"/>
              </a:ext>
            </a:extLst>
          </p:cNvPr>
          <p:cNvCxnSpPr>
            <a:cxnSpLocks/>
          </p:cNvCxnSpPr>
          <p:nvPr/>
        </p:nvCxnSpPr>
        <p:spPr>
          <a:xfrm flipV="1">
            <a:off x="5113867" y="4255911"/>
            <a:ext cx="3849511" cy="3098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365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8039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4B6F03-E550-9843-A8B0-CF39115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9665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GB" sz="2400" dirty="0"/>
              <a:t>Regularized logarithm (</a:t>
            </a:r>
            <a:r>
              <a:rPr lang="en-GB" sz="2400" dirty="0" err="1"/>
              <a:t>rlog</a:t>
            </a:r>
            <a:r>
              <a:rPr lang="en-GB" sz="2400" dirty="0"/>
              <a:t>) or Variance Stabilizing Transformation (</a:t>
            </a:r>
            <a:r>
              <a:rPr lang="en-GB" sz="2400" dirty="0" err="1"/>
              <a:t>vst</a:t>
            </a:r>
            <a:r>
              <a:rPr lang="en-GB" sz="2400" dirty="0"/>
              <a:t>)</a:t>
            </a:r>
          </a:p>
          <a:p>
            <a:pPr marL="800100" lvl="1" indent="-342900"/>
            <a:r>
              <a:rPr lang="en-GB" sz="2000" dirty="0"/>
              <a:t>Avoid high variance in when gene count is very low</a:t>
            </a:r>
          </a:p>
          <a:p>
            <a:pPr marL="800100" lvl="1" indent="-342900"/>
            <a:r>
              <a:rPr lang="en-GB" sz="2000" dirty="0"/>
              <a:t>Use now log2(count + n). ”n” is estimated by </a:t>
            </a:r>
            <a:r>
              <a:rPr lang="en-GB" sz="2000" dirty="0" err="1"/>
              <a:t>rlog</a:t>
            </a:r>
            <a:r>
              <a:rPr lang="en-GB" sz="2000" dirty="0"/>
              <a:t> or </a:t>
            </a:r>
            <a:r>
              <a:rPr lang="en-GB" sz="2000" dirty="0" err="1"/>
              <a:t>vst</a:t>
            </a:r>
            <a:endParaRPr lang="en-GB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BFBA6-E656-244D-B60C-72F1EE82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90" y="3027463"/>
            <a:ext cx="3830537" cy="3830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5C114A-C7D0-3542-BB76-EE41D684B813}"/>
              </a:ext>
            </a:extLst>
          </p:cNvPr>
          <p:cNvSpPr txBox="1"/>
          <p:nvPr/>
        </p:nvSpPr>
        <p:spPr>
          <a:xfrm rot="16200000">
            <a:off x="-572423" y="4563312"/>
            <a:ext cx="349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Log2(count + 1) Standard Deviation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E42A56-B2D7-2F47-BBEE-3BE591C7B150}"/>
              </a:ext>
            </a:extLst>
          </p:cNvPr>
          <p:cNvSpPr/>
          <p:nvPr/>
        </p:nvSpPr>
        <p:spPr>
          <a:xfrm>
            <a:off x="5192889" y="4323644"/>
            <a:ext cx="1456267" cy="46531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F61FBE-9264-1E42-9443-0753A00671AA}"/>
              </a:ext>
            </a:extLst>
          </p:cNvPr>
          <p:cNvSpPr txBox="1"/>
          <p:nvPr/>
        </p:nvSpPr>
        <p:spPr>
          <a:xfrm>
            <a:off x="5646748" y="3934333"/>
            <a:ext cx="45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vst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89DAAC-1CC8-9C42-BA30-9FBC1A54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07" y="3027463"/>
            <a:ext cx="3779098" cy="37790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EA958A-2E74-AF4D-BFAA-D0D96C396F45}"/>
              </a:ext>
            </a:extLst>
          </p:cNvPr>
          <p:cNvSpPr txBox="1"/>
          <p:nvPr/>
        </p:nvSpPr>
        <p:spPr>
          <a:xfrm rot="16200000">
            <a:off x="6011274" y="4604296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VST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62666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113889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93FE0-D6D7-534D-9BAC-BAE094B9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32"/>
          <a:stretch/>
        </p:blipFill>
        <p:spPr>
          <a:xfrm>
            <a:off x="1423200" y="2933495"/>
            <a:ext cx="4272953" cy="3784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E7803-819D-6D49-AAA8-2C96AC05F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7" b="22866"/>
          <a:stretch/>
        </p:blipFill>
        <p:spPr>
          <a:xfrm>
            <a:off x="5793026" y="3385458"/>
            <a:ext cx="6398974" cy="3472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F715-6D9A-0B41-9FF5-F36037F998F1}"/>
              </a:ext>
            </a:extLst>
          </p:cNvPr>
          <p:cNvSpPr txBox="1"/>
          <p:nvPr/>
        </p:nvSpPr>
        <p:spPr>
          <a:xfrm>
            <a:off x="148873" y="4179398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Sample</a:t>
            </a:r>
          </a:p>
          <a:p>
            <a:pPr algn="ctr"/>
            <a:r>
              <a:rPr lang="en-GB" b="1" dirty="0"/>
              <a:t>distances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92F15-1AE9-F44D-8257-A5DE9762F12C}"/>
              </a:ext>
            </a:extLst>
          </p:cNvPr>
          <p:cNvSpPr txBox="1"/>
          <p:nvPr/>
        </p:nvSpPr>
        <p:spPr>
          <a:xfrm>
            <a:off x="6732868" y="2954457"/>
            <a:ext cx="375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Principal Component Analysis (PCA)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1345"/>
          </a:xfrm>
        </p:spPr>
        <p:txBody>
          <a:bodyPr>
            <a:normAutofit/>
          </a:bodyPr>
          <a:lstStyle/>
          <a:p>
            <a:r>
              <a:rPr lang="en-GB" sz="2400" dirty="0" err="1"/>
              <a:t>Rlog</a:t>
            </a:r>
            <a:r>
              <a:rPr lang="en-GB" sz="2400" dirty="0"/>
              <a:t> or </a:t>
            </a:r>
            <a:r>
              <a:rPr lang="en-GB" sz="2400" dirty="0" err="1"/>
              <a:t>vst</a:t>
            </a:r>
            <a:r>
              <a:rPr lang="en-GB" sz="2400" dirty="0"/>
              <a:t> are not used for Differential Expression Analysis (DEA)!</a:t>
            </a:r>
          </a:p>
          <a:p>
            <a:r>
              <a:rPr lang="en-GB" sz="2400" dirty="0"/>
              <a:t>However, now we can compare our samples with a PCA or heatmaps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D1661E-BDA7-2A40-9EAF-D242CF213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0" b="11435"/>
          <a:stretch/>
        </p:blipFill>
        <p:spPr>
          <a:xfrm>
            <a:off x="5746044" y="2423231"/>
            <a:ext cx="5472966" cy="420793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113889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5125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Examples of when something is not right: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EE3C0-BC07-DB4E-BD94-B169E838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55" y="2330979"/>
            <a:ext cx="4207933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2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3FF892-A483-0946-A3DC-5E16F934D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956" y="1373106"/>
            <a:ext cx="4730044" cy="473004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113889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626305"/>
            <a:ext cx="7176911" cy="4966405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Or batch effects! Imagine an experiment with three conditions:</a:t>
            </a:r>
          </a:p>
          <a:p>
            <a:pPr lvl="1"/>
            <a:r>
              <a:rPr lang="en-GB" sz="2000" dirty="0"/>
              <a:t>Control</a:t>
            </a:r>
          </a:p>
          <a:p>
            <a:pPr lvl="1"/>
            <a:r>
              <a:rPr lang="en-GB" sz="2000" dirty="0"/>
              <a:t>Treatment at 24h</a:t>
            </a:r>
          </a:p>
          <a:p>
            <a:pPr lvl="1"/>
            <a:r>
              <a:rPr lang="en-GB" sz="2000" dirty="0"/>
              <a:t>Treatment at 48h</a:t>
            </a:r>
          </a:p>
          <a:p>
            <a:pPr lvl="1"/>
            <a:endParaRPr lang="en-GB" sz="2000" dirty="0"/>
          </a:p>
          <a:p>
            <a:r>
              <a:rPr lang="en-GB" sz="2400" dirty="0"/>
              <a:t>You run/sequence each condition in different days</a:t>
            </a:r>
          </a:p>
          <a:p>
            <a:pPr lvl="1"/>
            <a:r>
              <a:rPr lang="en-GB" sz="2000" dirty="0"/>
              <a:t>You won’t be able to compare conditions</a:t>
            </a:r>
          </a:p>
          <a:p>
            <a:pPr lvl="1"/>
            <a:r>
              <a:rPr lang="en-GB" sz="2000" dirty="0"/>
              <a:t>Completely confounded results!</a:t>
            </a:r>
          </a:p>
          <a:p>
            <a:pPr lvl="1"/>
            <a:endParaRPr lang="en-GB" sz="2000" dirty="0"/>
          </a:p>
          <a:p>
            <a:r>
              <a:rPr lang="en-GB" sz="2400" dirty="0"/>
              <a:t>Make sure you:</a:t>
            </a:r>
          </a:p>
          <a:p>
            <a:pPr lvl="1"/>
            <a:r>
              <a:rPr lang="en-GB" sz="2000" dirty="0"/>
              <a:t>Do run all samples the same day - may be too much work</a:t>
            </a:r>
          </a:p>
          <a:p>
            <a:pPr lvl="1"/>
            <a:r>
              <a:rPr lang="en-GB" sz="2000" dirty="0"/>
              <a:t>Do runs in different days that include all types of samples</a:t>
            </a:r>
          </a:p>
          <a:p>
            <a:pPr lvl="1"/>
            <a:r>
              <a:rPr lang="en-GB" sz="2000" dirty="0"/>
              <a:t>Randomize your samples (not always is an option)</a:t>
            </a:r>
          </a:p>
          <a:p>
            <a:pPr lvl="1"/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2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3658-6BC2-2C4D-A517-EE5EEB17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5175"/>
          </a:xfrm>
        </p:spPr>
        <p:txBody>
          <a:bodyPr/>
          <a:lstStyle/>
          <a:p>
            <a:r>
              <a:rPr lang="en-GB" sz="2400" b="1" dirty="0"/>
              <a:t>Consult a bioinformatician before anything else!</a:t>
            </a:r>
          </a:p>
          <a:p>
            <a:pPr lvl="1"/>
            <a:r>
              <a:rPr lang="en-GB" sz="2000" dirty="0"/>
              <a:t>Avoid batch effects and wasteful experiments</a:t>
            </a:r>
          </a:p>
          <a:p>
            <a:pPr lvl="1"/>
            <a:r>
              <a:rPr lang="en-GB" sz="2000" dirty="0"/>
              <a:t>Check if you will want to compare against other </a:t>
            </a:r>
            <a:r>
              <a:rPr lang="en-GB" sz="2000" dirty="0" err="1"/>
              <a:t>RNAseq</a:t>
            </a:r>
            <a:r>
              <a:rPr lang="en-GB" sz="2000" dirty="0"/>
              <a:t> experiments</a:t>
            </a:r>
          </a:p>
          <a:p>
            <a:endParaRPr lang="en-GB" sz="2400" dirty="0"/>
          </a:p>
          <a:p>
            <a:r>
              <a:rPr lang="en-GB" sz="2400" dirty="0"/>
              <a:t>You can correct batch effects for visualization using </a:t>
            </a:r>
            <a:r>
              <a:rPr lang="en-GB" sz="2400" dirty="0" err="1"/>
              <a:t>limma</a:t>
            </a:r>
            <a:r>
              <a:rPr lang="en-GB" sz="2400" dirty="0"/>
              <a:t>/</a:t>
            </a:r>
            <a:r>
              <a:rPr lang="en-GB" sz="2400" dirty="0" err="1"/>
              <a:t>voom</a:t>
            </a:r>
            <a:r>
              <a:rPr lang="en-GB" sz="2400" dirty="0"/>
              <a:t> packages</a:t>
            </a:r>
            <a:endParaRPr lang="en-GB" sz="20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68C8-4F6D-CC4E-A21A-EDD50BD2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16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16344B-21EB-9343-A959-A55AB73AAADD}"/>
              </a:ext>
            </a:extLst>
          </p:cNvPr>
          <p:cNvSpPr/>
          <p:nvPr/>
        </p:nvSpPr>
        <p:spPr>
          <a:xfrm>
            <a:off x="838200" y="625974"/>
            <a:ext cx="8113889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Sample correlation</a:t>
            </a:r>
            <a:r>
              <a:rPr lang="en-US" sz="4400" dirty="0"/>
              <a:t>. Visualizations</a:t>
            </a:r>
            <a:endParaRPr lang="en-GB" sz="4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212096-DEA6-ED43-B0DA-5066F4E3E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53945"/>
              </p:ext>
            </p:extLst>
          </p:nvPr>
        </p:nvGraphicFramePr>
        <p:xfrm>
          <a:off x="1603023" y="3943032"/>
          <a:ext cx="3483429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9633929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146895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54739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6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45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9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64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99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503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8DAC07-1E3C-4440-9551-FEFC64173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523284"/>
              </p:ext>
            </p:extLst>
          </p:nvPr>
        </p:nvGraphicFramePr>
        <p:xfrm>
          <a:off x="6868885" y="3943032"/>
          <a:ext cx="3483429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9633929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146895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54739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6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45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9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64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99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Sample6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503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A4867D-5FB1-3F44-ACAE-35CEFB0E057D}"/>
              </a:ext>
            </a:extLst>
          </p:cNvPr>
          <p:cNvSpPr txBox="1"/>
          <p:nvPr/>
        </p:nvSpPr>
        <p:spPr>
          <a:xfrm>
            <a:off x="5076894" y="386080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5B2DD-B76D-AF4E-B918-089A51FC37DF}"/>
              </a:ext>
            </a:extLst>
          </p:cNvPr>
          <p:cNvSpPr txBox="1"/>
          <p:nvPr/>
        </p:nvSpPr>
        <p:spPr>
          <a:xfrm>
            <a:off x="10375041" y="3860800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✗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09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7229CB-B08E-0842-A6A9-04B42B407377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C980A27-D847-0F47-AB2F-9197A603C1E9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8BBE92-A466-FC43-ABDB-3679BCEB023A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6511DBD-18AE-D346-929A-CFCD345C802F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Data correction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CA19156-ED2C-444B-BCEE-428F39D6B2B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2AF76DD4-A322-E049-A44A-BD9FEB94656E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6FB2BC-F456-1E48-97F9-687CE3939331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6BC6E2A-6197-414F-AFCE-6814D3A3D7BB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A1286-8FAE-954A-8DAB-F28FF10D1821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1A0EAF-9500-1C4D-A918-15D81B24A0B6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4D636-18E1-584D-8761-BE12B503AADB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0A9370A3-04F4-344E-B464-331FC843975E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FCAB86E3-07F5-444B-9C36-955EBABEBD00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43D8AEDB-9A68-D94C-A1CA-E2A8F980C66E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42A4E9A-DB2E-284B-85EB-34A112B64F13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278701-8C0E-8445-A286-C66B61598A7C}"/>
              </a:ext>
            </a:extLst>
          </p:cNvPr>
          <p:cNvSpPr/>
          <p:nvPr/>
        </p:nvSpPr>
        <p:spPr>
          <a:xfrm>
            <a:off x="1147389" y="676894"/>
            <a:ext cx="2703679" cy="80158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Workflow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479E316-EDF0-114C-A2DE-21B3A272B828}"/>
              </a:ext>
            </a:extLst>
          </p:cNvPr>
          <p:cNvGrpSpPr/>
          <p:nvPr/>
        </p:nvGrpSpPr>
        <p:grpSpPr>
          <a:xfrm>
            <a:off x="547183" y="1897819"/>
            <a:ext cx="3437482" cy="3240563"/>
            <a:chOff x="547183" y="1897819"/>
            <a:chExt cx="3437482" cy="324056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E1C03B5-EE41-ED4B-8AFC-61EBBAE38D46}"/>
                </a:ext>
              </a:extLst>
            </p:cNvPr>
            <p:cNvSpPr/>
            <p:nvPr/>
          </p:nvSpPr>
          <p:spPr>
            <a:xfrm>
              <a:off x="1582879" y="3404609"/>
              <a:ext cx="2268189" cy="58189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Differential Expression Analysis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ED4152-E14B-CC4C-BA38-0AEAC493D990}"/>
                </a:ext>
              </a:extLst>
            </p:cNvPr>
            <p:cNvSpPr/>
            <p:nvPr/>
          </p:nvSpPr>
          <p:spPr>
            <a:xfrm>
              <a:off x="1449281" y="4158004"/>
              <a:ext cx="2535384" cy="980376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Gene-gene correlation Networks</a:t>
              </a:r>
            </a:p>
            <a:p>
              <a:pPr algn="ctr"/>
              <a:r>
                <a:rPr lang="en-US" dirty="0"/>
                <a:t>GO term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F7DC1A-ACA0-0044-A58E-03C8CBD307A5}"/>
                </a:ext>
              </a:extLst>
            </p:cNvPr>
            <p:cNvSpPr/>
            <p:nvPr/>
          </p:nvSpPr>
          <p:spPr>
            <a:xfrm>
              <a:off x="1673676" y="1897819"/>
              <a:ext cx="2086595" cy="58189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correction and normalization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09846B5-29D9-2A43-B68F-334713B520BE}"/>
                </a:ext>
              </a:extLst>
            </p:cNvPr>
            <p:cNvSpPr/>
            <p:nvPr/>
          </p:nvSpPr>
          <p:spPr>
            <a:xfrm>
              <a:off x="1673676" y="2651214"/>
              <a:ext cx="2086595" cy="58189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Correlation between samples</a:t>
              </a:r>
            </a:p>
          </p:txBody>
        </p:sp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C8328BA1-ED93-6A43-924C-7FE0073ABE09}"/>
                </a:ext>
              </a:extLst>
            </p:cNvPr>
            <p:cNvSpPr/>
            <p:nvPr/>
          </p:nvSpPr>
          <p:spPr>
            <a:xfrm rot="16200000">
              <a:off x="-555251" y="3435741"/>
              <a:ext cx="3240562" cy="164719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1991EF-757D-274C-B912-AB1280832156}"/>
                </a:ext>
              </a:extLst>
            </p:cNvPr>
            <p:cNvSpPr txBox="1"/>
            <p:nvPr/>
          </p:nvSpPr>
          <p:spPr>
            <a:xfrm rot="16200000">
              <a:off x="183942" y="3105485"/>
              <a:ext cx="1095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Workflow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508C56-86C9-4742-99F4-8278E4A7AF04}"/>
              </a:ext>
            </a:extLst>
          </p:cNvPr>
          <p:cNvSpPr txBox="1"/>
          <p:nvPr/>
        </p:nvSpPr>
        <p:spPr>
          <a:xfrm>
            <a:off x="4987174" y="917518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1B1309-3D90-A14C-8273-585B40C56574}"/>
              </a:ext>
            </a:extLst>
          </p:cNvPr>
          <p:cNvSpPr/>
          <p:nvPr/>
        </p:nvSpPr>
        <p:spPr>
          <a:xfrm>
            <a:off x="4987174" y="1478479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2719EF-CC53-0442-849B-74CED5E7F5BA}"/>
              </a:ext>
            </a:extLst>
          </p:cNvPr>
          <p:cNvSpPr/>
          <p:nvPr/>
        </p:nvSpPr>
        <p:spPr>
          <a:xfrm>
            <a:off x="5163668" y="165756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5EA858-4E26-5645-995A-5FFFD3EA776B}"/>
              </a:ext>
            </a:extLst>
          </p:cNvPr>
          <p:cNvSpPr/>
          <p:nvPr/>
        </p:nvSpPr>
        <p:spPr>
          <a:xfrm>
            <a:off x="5156894" y="18194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C37F1E-585B-5A44-B745-F3B44F382290}"/>
              </a:ext>
            </a:extLst>
          </p:cNvPr>
          <p:cNvSpPr/>
          <p:nvPr/>
        </p:nvSpPr>
        <p:spPr>
          <a:xfrm>
            <a:off x="5326614" y="186513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C48BE4-7D81-D241-9084-8192A07B7878}"/>
              </a:ext>
            </a:extLst>
          </p:cNvPr>
          <p:cNvSpPr/>
          <p:nvPr/>
        </p:nvSpPr>
        <p:spPr>
          <a:xfrm>
            <a:off x="5517605" y="182689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4A2F7C-537E-AB43-93C5-6D3C9F351823}"/>
              </a:ext>
            </a:extLst>
          </p:cNvPr>
          <p:cNvSpPr/>
          <p:nvPr/>
        </p:nvSpPr>
        <p:spPr>
          <a:xfrm>
            <a:off x="5382821" y="161184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AEDD1C-2E08-EA45-841A-2BD40BACBC6F}"/>
              </a:ext>
            </a:extLst>
          </p:cNvPr>
          <p:cNvSpPr/>
          <p:nvPr/>
        </p:nvSpPr>
        <p:spPr>
          <a:xfrm>
            <a:off x="5616563" y="17279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3C2E18-8697-144E-A079-17B3AFBC78A6}"/>
              </a:ext>
            </a:extLst>
          </p:cNvPr>
          <p:cNvSpPr/>
          <p:nvPr/>
        </p:nvSpPr>
        <p:spPr>
          <a:xfrm>
            <a:off x="5449597" y="2104197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78C5445-267A-7447-9958-D65CCB06A522}"/>
              </a:ext>
            </a:extLst>
          </p:cNvPr>
          <p:cNvSpPr/>
          <p:nvPr/>
        </p:nvSpPr>
        <p:spPr>
          <a:xfrm>
            <a:off x="5237150" y="207073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20DDCA-24FF-C444-A963-AF9E451881A6}"/>
              </a:ext>
            </a:extLst>
          </p:cNvPr>
          <p:cNvSpPr/>
          <p:nvPr/>
        </p:nvSpPr>
        <p:spPr>
          <a:xfrm>
            <a:off x="5986953" y="1485964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43C4CC-9010-3341-9A22-7E792FAC3D18}"/>
              </a:ext>
            </a:extLst>
          </p:cNvPr>
          <p:cNvSpPr/>
          <p:nvPr/>
        </p:nvSpPr>
        <p:spPr>
          <a:xfrm>
            <a:off x="6163447" y="166505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8C2930-B9C7-8946-913D-897307A6C2B1}"/>
              </a:ext>
            </a:extLst>
          </p:cNvPr>
          <p:cNvSpPr/>
          <p:nvPr/>
        </p:nvSpPr>
        <p:spPr>
          <a:xfrm>
            <a:off x="6093756" y="191833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2ACCBC-0E26-4840-881B-242C678F49C0}"/>
              </a:ext>
            </a:extLst>
          </p:cNvPr>
          <p:cNvSpPr/>
          <p:nvPr/>
        </p:nvSpPr>
        <p:spPr>
          <a:xfrm>
            <a:off x="6590218" y="20217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E9C637-E46B-AF47-AC77-2D355B9EA3A9}"/>
              </a:ext>
            </a:extLst>
          </p:cNvPr>
          <p:cNvSpPr/>
          <p:nvPr/>
        </p:nvSpPr>
        <p:spPr>
          <a:xfrm>
            <a:off x="6517384" y="183438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49B245-B48A-7A48-9F96-C6033CA9B18B}"/>
              </a:ext>
            </a:extLst>
          </p:cNvPr>
          <p:cNvSpPr/>
          <p:nvPr/>
        </p:nvSpPr>
        <p:spPr>
          <a:xfrm>
            <a:off x="6312507" y="183438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440907-B771-874E-A623-7E3406973F14}"/>
              </a:ext>
            </a:extLst>
          </p:cNvPr>
          <p:cNvSpPr/>
          <p:nvPr/>
        </p:nvSpPr>
        <p:spPr>
          <a:xfrm>
            <a:off x="6435470" y="163901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B64B04-0048-034A-96C6-284B43C79591}"/>
              </a:ext>
            </a:extLst>
          </p:cNvPr>
          <p:cNvSpPr/>
          <p:nvPr/>
        </p:nvSpPr>
        <p:spPr>
          <a:xfrm>
            <a:off x="6703729" y="178394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0C5DC1-DEA0-074F-8FFC-A85E108F586D}"/>
              </a:ext>
            </a:extLst>
          </p:cNvPr>
          <p:cNvSpPr/>
          <p:nvPr/>
        </p:nvSpPr>
        <p:spPr>
          <a:xfrm>
            <a:off x="6236929" y="207822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540A5-EFA1-7B49-819B-2736DD2401B9}"/>
              </a:ext>
            </a:extLst>
          </p:cNvPr>
          <p:cNvSpPr txBox="1"/>
          <p:nvPr/>
        </p:nvSpPr>
        <p:spPr>
          <a:xfrm>
            <a:off x="5042056" y="2419327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81AC16-6E14-8548-8276-9684002E5F52}"/>
              </a:ext>
            </a:extLst>
          </p:cNvPr>
          <p:cNvSpPr txBox="1"/>
          <p:nvPr/>
        </p:nvSpPr>
        <p:spPr>
          <a:xfrm>
            <a:off x="6113724" y="2414719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152447-7E3E-6C44-AA99-C94A080F1FE7}"/>
              </a:ext>
            </a:extLst>
          </p:cNvPr>
          <p:cNvGrpSpPr/>
          <p:nvPr/>
        </p:nvGrpSpPr>
        <p:grpSpPr>
          <a:xfrm>
            <a:off x="6958921" y="917518"/>
            <a:ext cx="2871510" cy="1580594"/>
            <a:chOff x="6958921" y="917518"/>
            <a:chExt cx="2871510" cy="1580594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9B6F7C33-DEF4-3346-9985-B1B50E87813C}"/>
                </a:ext>
              </a:extLst>
            </p:cNvPr>
            <p:cNvSpPr/>
            <p:nvPr/>
          </p:nvSpPr>
          <p:spPr>
            <a:xfrm>
              <a:off x="6958921" y="1763975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7EB6AB-6E98-AA49-AC4F-BA198BCB351F}"/>
                </a:ext>
              </a:extLst>
            </p:cNvPr>
            <p:cNvSpPr txBox="1"/>
            <p:nvPr/>
          </p:nvSpPr>
          <p:spPr>
            <a:xfrm>
              <a:off x="8100724" y="917518"/>
              <a:ext cx="1265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Isolate RNA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1D217D-C3F9-8847-87B5-1799C25ACBC5}"/>
                </a:ext>
              </a:extLst>
            </p:cNvPr>
            <p:cNvGrpSpPr/>
            <p:nvPr/>
          </p:nvGrpSpPr>
          <p:grpSpPr>
            <a:xfrm>
              <a:off x="7681591" y="1590744"/>
              <a:ext cx="2148840" cy="96548"/>
              <a:chOff x="558140" y="1810987"/>
              <a:chExt cx="1894114" cy="184068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E05F9ED-3ED5-FC49-A1E6-3910CEC7D583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EA32E81-8C53-DB41-9D04-AC463D203014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2C4A50-A90A-6942-974A-1A3F5CA1FF3E}"/>
                </a:ext>
              </a:extLst>
            </p:cNvPr>
            <p:cNvGrpSpPr/>
            <p:nvPr/>
          </p:nvGrpSpPr>
          <p:grpSpPr>
            <a:xfrm>
              <a:off x="7900214" y="1439456"/>
              <a:ext cx="1929740" cy="101709"/>
              <a:chOff x="558140" y="1810987"/>
              <a:chExt cx="1894114" cy="184068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C404256C-1CB0-1E4A-AE12-601148F2DF3A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50B81822-6AAE-A346-8A83-027297199298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E54453A-5E7A-9747-897F-B2AC58D096B2}"/>
                </a:ext>
              </a:extLst>
            </p:cNvPr>
            <p:cNvGrpSpPr/>
            <p:nvPr/>
          </p:nvGrpSpPr>
          <p:grpSpPr>
            <a:xfrm>
              <a:off x="7470218" y="1720587"/>
              <a:ext cx="2148840" cy="96548"/>
              <a:chOff x="558140" y="1810987"/>
              <a:chExt cx="1894114" cy="184068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0CFD954A-983A-ED40-9916-CF822058BDBC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B877FA8-D85B-1E44-8B46-3706221BC806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9902C73-0B2F-4049-A3DC-66CDAD02299E}"/>
                </a:ext>
              </a:extLst>
            </p:cNvPr>
            <p:cNvGrpSpPr/>
            <p:nvPr/>
          </p:nvGrpSpPr>
          <p:grpSpPr>
            <a:xfrm rot="10800000" flipH="1">
              <a:off x="7657720" y="2062218"/>
              <a:ext cx="2148840" cy="100584"/>
              <a:chOff x="558140" y="1810987"/>
              <a:chExt cx="1894114" cy="184068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001870AD-4009-8348-AC6C-48CF921BEDBD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0B911606-7A22-034D-8299-02C9D151ACB8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1E244F1-7E28-6644-A136-AEBA2C892E1A}"/>
                </a:ext>
              </a:extLst>
            </p:cNvPr>
            <p:cNvGrpSpPr/>
            <p:nvPr/>
          </p:nvGrpSpPr>
          <p:grpSpPr>
            <a:xfrm rot="10800000" flipH="1">
              <a:off x="7473516" y="2242642"/>
              <a:ext cx="2148840" cy="100584"/>
              <a:chOff x="558140" y="1810987"/>
              <a:chExt cx="1894114" cy="184068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839C00D6-C119-974C-B738-F769188B66E6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DE0A1B87-8325-6C49-8621-2F40653F6C82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C93FA6-9375-614A-B018-CC125F29991C}"/>
                </a:ext>
              </a:extLst>
            </p:cNvPr>
            <p:cNvGrpSpPr/>
            <p:nvPr/>
          </p:nvGrpSpPr>
          <p:grpSpPr>
            <a:xfrm>
              <a:off x="7595374" y="1870132"/>
              <a:ext cx="2152282" cy="81428"/>
              <a:chOff x="558140" y="1810987"/>
              <a:chExt cx="1894114" cy="184068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8CCBCA57-9594-1741-9161-3612D44F2429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6D872181-50AB-7748-8D61-F69BB02E23FB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F15C7F-1992-D743-B11F-6416EA21FD0D}"/>
                </a:ext>
              </a:extLst>
            </p:cNvPr>
            <p:cNvGrpSpPr/>
            <p:nvPr/>
          </p:nvGrpSpPr>
          <p:grpSpPr>
            <a:xfrm rot="10800000" flipH="1">
              <a:off x="7578280" y="2397528"/>
              <a:ext cx="2148840" cy="100584"/>
              <a:chOff x="558140" y="1810987"/>
              <a:chExt cx="1894114" cy="184068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2FB30608-F918-FE42-9ACA-D94973699CCE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5E68167A-00E9-AA4E-9867-B3373BF99644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5D14BF-4051-1040-9274-2C3C84983333}"/>
              </a:ext>
            </a:extLst>
          </p:cNvPr>
          <p:cNvGrpSpPr/>
          <p:nvPr/>
        </p:nvGrpSpPr>
        <p:grpSpPr>
          <a:xfrm>
            <a:off x="9837905" y="893020"/>
            <a:ext cx="2155365" cy="1225986"/>
            <a:chOff x="9837905" y="893020"/>
            <a:chExt cx="2155365" cy="1225986"/>
          </a:xfrm>
        </p:grpSpPr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4EF0924-62A5-7642-9802-BD861F08D5F7}"/>
                </a:ext>
              </a:extLst>
            </p:cNvPr>
            <p:cNvSpPr/>
            <p:nvPr/>
          </p:nvSpPr>
          <p:spPr>
            <a:xfrm>
              <a:off x="9837905" y="1780851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AC7DB4-3EF5-C14C-9B7D-E4F722652AC6}"/>
                </a:ext>
              </a:extLst>
            </p:cNvPr>
            <p:cNvSpPr txBox="1"/>
            <p:nvPr/>
          </p:nvSpPr>
          <p:spPr>
            <a:xfrm>
              <a:off x="10260740" y="893020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Prepare library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D7F3EA1-7B72-D445-9BAB-836E2297EB40}"/>
                </a:ext>
              </a:extLst>
            </p:cNvPr>
            <p:cNvGrpSpPr/>
            <p:nvPr/>
          </p:nvGrpSpPr>
          <p:grpSpPr>
            <a:xfrm flipH="1">
              <a:off x="10671689" y="1452144"/>
              <a:ext cx="1320618" cy="36576"/>
              <a:chOff x="558140" y="1874928"/>
              <a:chExt cx="1640791" cy="49476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4EE4B6C6-F70A-394F-98D1-863485E3606E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283BACA6-B560-694F-9C9E-E6B8D6D61A20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A38DA08-07C2-804D-9AAA-6BB99A1421B4}"/>
                </a:ext>
              </a:extLst>
            </p:cNvPr>
            <p:cNvSpPr/>
            <p:nvPr/>
          </p:nvSpPr>
          <p:spPr>
            <a:xfrm flipH="1">
              <a:off x="10437880" y="1454349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A2AE797-2E85-5A49-85A3-97B51F886672}"/>
                </a:ext>
              </a:extLst>
            </p:cNvPr>
            <p:cNvGrpSpPr/>
            <p:nvPr/>
          </p:nvGrpSpPr>
          <p:grpSpPr>
            <a:xfrm flipH="1">
              <a:off x="10672652" y="1509031"/>
              <a:ext cx="1320618" cy="36576"/>
              <a:chOff x="558140" y="1874928"/>
              <a:chExt cx="1640791" cy="49476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D238FF57-25CB-4343-B281-7DC2F4F0FA8B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8781E17-C3AA-5844-8947-C6D7EAC1A9C2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F7CA4FEB-B0BD-1341-AB96-DD2D09DE5551}"/>
                </a:ext>
              </a:extLst>
            </p:cNvPr>
            <p:cNvSpPr/>
            <p:nvPr/>
          </p:nvSpPr>
          <p:spPr>
            <a:xfrm flipH="1">
              <a:off x="10437880" y="1506794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6AA16E1-3000-624D-805A-EB4C0DB808E1}"/>
                </a:ext>
              </a:extLst>
            </p:cNvPr>
            <p:cNvGrpSpPr/>
            <p:nvPr/>
          </p:nvGrpSpPr>
          <p:grpSpPr>
            <a:xfrm flipH="1">
              <a:off x="10558891" y="1702299"/>
              <a:ext cx="1320618" cy="36576"/>
              <a:chOff x="558140" y="1874928"/>
              <a:chExt cx="1640791" cy="4947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3223C990-D915-1343-9EBC-FF124BA4A1AC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C8EDDF62-C11E-5042-9C44-568EAA5A3327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7D50A5C-652C-0E4C-9305-503AC91D2E8D}"/>
                </a:ext>
              </a:extLst>
            </p:cNvPr>
            <p:cNvSpPr/>
            <p:nvPr/>
          </p:nvSpPr>
          <p:spPr>
            <a:xfrm flipH="1">
              <a:off x="10325082" y="1704504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77740D5-CFDF-D142-8437-EA2E47D55698}"/>
                </a:ext>
              </a:extLst>
            </p:cNvPr>
            <p:cNvGrpSpPr/>
            <p:nvPr/>
          </p:nvGrpSpPr>
          <p:grpSpPr>
            <a:xfrm flipH="1">
              <a:off x="10558891" y="1754744"/>
              <a:ext cx="1320618" cy="36576"/>
              <a:chOff x="558140" y="1874928"/>
              <a:chExt cx="1640791" cy="49476"/>
            </a:xfrm>
          </p:grpSpPr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8744087C-1A11-C245-8A03-6388CA9CAC06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DE3C2385-E257-DD44-A288-1FEF1D77A1DA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5610A59D-1424-BF46-9275-CBE21004A8F4}"/>
                </a:ext>
              </a:extLst>
            </p:cNvPr>
            <p:cNvSpPr/>
            <p:nvPr/>
          </p:nvSpPr>
          <p:spPr>
            <a:xfrm flipH="1">
              <a:off x="10325082" y="1756949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4A11B15-89E7-F849-A224-2EB21E10E6AE}"/>
                </a:ext>
              </a:extLst>
            </p:cNvPr>
            <p:cNvGrpSpPr/>
            <p:nvPr/>
          </p:nvGrpSpPr>
          <p:grpSpPr>
            <a:xfrm flipH="1">
              <a:off x="10512988" y="1875380"/>
              <a:ext cx="1320618" cy="36576"/>
              <a:chOff x="558140" y="1874928"/>
              <a:chExt cx="1640791" cy="49476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024959B8-BDC5-854C-A95A-E9213DDB4DCB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908F5718-A5EE-9947-B84D-02879A8B2B35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3D9F2D0-B614-0A42-9966-9C018A9C0F74}"/>
                </a:ext>
              </a:extLst>
            </p:cNvPr>
            <p:cNvSpPr/>
            <p:nvPr/>
          </p:nvSpPr>
          <p:spPr>
            <a:xfrm flipH="1">
              <a:off x="10279179" y="1877585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AE46958-0B53-3E47-9C71-E955D1A711A8}"/>
                </a:ext>
              </a:extLst>
            </p:cNvPr>
            <p:cNvGrpSpPr/>
            <p:nvPr/>
          </p:nvGrpSpPr>
          <p:grpSpPr>
            <a:xfrm flipH="1">
              <a:off x="10512988" y="1927825"/>
              <a:ext cx="1320618" cy="36576"/>
              <a:chOff x="558140" y="1874928"/>
              <a:chExt cx="1640791" cy="49476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274BF9B0-7251-9945-BD9F-6FAFD9986CBC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9759D8E8-23BF-2940-8FA6-9F1EB942D4AE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84F6B0A9-D895-BA4D-8602-31BDAA913818}"/>
                </a:ext>
              </a:extLst>
            </p:cNvPr>
            <p:cNvSpPr/>
            <p:nvPr/>
          </p:nvSpPr>
          <p:spPr>
            <a:xfrm flipH="1">
              <a:off x="10279179" y="1930030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6F045D-B9FF-EA43-9C71-0D7D45B3E3A0}"/>
                </a:ext>
              </a:extLst>
            </p:cNvPr>
            <p:cNvGrpSpPr/>
            <p:nvPr/>
          </p:nvGrpSpPr>
          <p:grpSpPr>
            <a:xfrm flipH="1">
              <a:off x="10665388" y="2027780"/>
              <a:ext cx="1320618" cy="36576"/>
              <a:chOff x="558140" y="1874928"/>
              <a:chExt cx="1640791" cy="49476"/>
            </a:xfrm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FDCBE86F-3D85-464C-8098-23408CCE3DE0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5837E3DC-FA46-404E-9B95-46AC39F34079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BBEAEC0E-B628-9D46-8E70-591955FB2A11}"/>
                </a:ext>
              </a:extLst>
            </p:cNvPr>
            <p:cNvSpPr/>
            <p:nvPr/>
          </p:nvSpPr>
          <p:spPr>
            <a:xfrm flipH="1">
              <a:off x="10431579" y="2029985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BB2FF58-42BB-FB41-AFCF-AEB7F60ECBBD}"/>
                </a:ext>
              </a:extLst>
            </p:cNvPr>
            <p:cNvGrpSpPr/>
            <p:nvPr/>
          </p:nvGrpSpPr>
          <p:grpSpPr>
            <a:xfrm flipH="1">
              <a:off x="10665388" y="2080225"/>
              <a:ext cx="1320618" cy="36576"/>
              <a:chOff x="558140" y="1874928"/>
              <a:chExt cx="1640791" cy="49476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7986EFD4-6DE3-5F4E-A7DD-A05CCF2BDF2F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726244A4-4B8F-B74A-8CAC-611D6A487C7D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C9C5588A-78C1-984C-A291-58B9AE82E195}"/>
                </a:ext>
              </a:extLst>
            </p:cNvPr>
            <p:cNvSpPr/>
            <p:nvPr/>
          </p:nvSpPr>
          <p:spPr>
            <a:xfrm flipH="1">
              <a:off x="10431579" y="2082430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AD4792-897C-5547-9846-00F33C196106}"/>
              </a:ext>
            </a:extLst>
          </p:cNvPr>
          <p:cNvGrpSpPr/>
          <p:nvPr/>
        </p:nvGrpSpPr>
        <p:grpSpPr>
          <a:xfrm>
            <a:off x="10626999" y="2264940"/>
            <a:ext cx="1155898" cy="1885053"/>
            <a:chOff x="10626999" y="2264940"/>
            <a:chExt cx="1155898" cy="1885053"/>
          </a:xfrm>
        </p:grpSpPr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CEFD99B6-A3D5-454D-A6C3-C445E3F5829A}"/>
                </a:ext>
              </a:extLst>
            </p:cNvPr>
            <p:cNvSpPr/>
            <p:nvPr/>
          </p:nvSpPr>
          <p:spPr>
            <a:xfrm rot="5400000">
              <a:off x="11054329" y="2347779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80BB8D4-4ECE-484A-B0C7-947E19330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32" t="689" r="17691" b="628"/>
            <a:stretch/>
          </p:blipFill>
          <p:spPr>
            <a:xfrm>
              <a:off x="10626999" y="3140530"/>
              <a:ext cx="1155898" cy="1009463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F666D44-9252-184F-8610-76D1A8852FEE}"/>
                </a:ext>
              </a:extLst>
            </p:cNvPr>
            <p:cNvSpPr txBox="1"/>
            <p:nvPr/>
          </p:nvSpPr>
          <p:spPr>
            <a:xfrm>
              <a:off x="10682916" y="2738104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Sequence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5D60FBF-72BF-F940-AB57-067D78EEA952}"/>
              </a:ext>
            </a:extLst>
          </p:cNvPr>
          <p:cNvGrpSpPr/>
          <p:nvPr/>
        </p:nvGrpSpPr>
        <p:grpSpPr>
          <a:xfrm>
            <a:off x="7437067" y="2833509"/>
            <a:ext cx="2949478" cy="1909354"/>
            <a:chOff x="7437067" y="2833509"/>
            <a:chExt cx="2949478" cy="1909354"/>
          </a:xfrm>
        </p:grpSpPr>
        <p:sp>
          <p:nvSpPr>
            <p:cNvPr id="96" name="Right Arrow 95">
              <a:extLst>
                <a:ext uri="{FF2B5EF4-FFF2-40B4-BE49-F238E27FC236}">
                  <a16:creationId xmlns:a16="http://schemas.microsoft.com/office/drawing/2014/main" id="{B435DD62-57BA-2D44-AA77-86F5B5A1AACE}"/>
                </a:ext>
              </a:extLst>
            </p:cNvPr>
            <p:cNvSpPr/>
            <p:nvPr/>
          </p:nvSpPr>
          <p:spPr>
            <a:xfrm rot="10800000">
              <a:off x="10020785" y="3445179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38F72D8C-0763-1148-AE92-4FA61CF516BD}"/>
                </a:ext>
              </a:extLst>
            </p:cNvPr>
            <p:cNvSpPr/>
            <p:nvPr/>
          </p:nvSpPr>
          <p:spPr>
            <a:xfrm rot="10800000" flipH="1">
              <a:off x="9114862" y="33862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30048049-DCC6-7B4D-AEA2-10CAAEAB4AFF}"/>
                </a:ext>
              </a:extLst>
            </p:cNvPr>
            <p:cNvSpPr/>
            <p:nvPr/>
          </p:nvSpPr>
          <p:spPr>
            <a:xfrm rot="10800000" flipH="1">
              <a:off x="9267262" y="35386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85A9819D-464D-D843-BD57-31118FAC291B}"/>
                </a:ext>
              </a:extLst>
            </p:cNvPr>
            <p:cNvSpPr/>
            <p:nvPr/>
          </p:nvSpPr>
          <p:spPr>
            <a:xfrm rot="10800000" flipH="1">
              <a:off x="9485168" y="33862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D5EF7E8E-B518-C146-8869-BD63D19EF1DA}"/>
                </a:ext>
              </a:extLst>
            </p:cNvPr>
            <p:cNvSpPr/>
            <p:nvPr/>
          </p:nvSpPr>
          <p:spPr>
            <a:xfrm rot="10800000" flipH="1">
              <a:off x="9511102" y="363885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3B1C15E0-D25B-1D46-BC9B-DE77A4140106}"/>
                </a:ext>
              </a:extLst>
            </p:cNvPr>
            <p:cNvSpPr/>
            <p:nvPr/>
          </p:nvSpPr>
          <p:spPr>
            <a:xfrm rot="10800000" flipH="1">
              <a:off x="9039831" y="375089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D6BEEF71-4461-1242-AA27-7DE8E9368183}"/>
                </a:ext>
              </a:extLst>
            </p:cNvPr>
            <p:cNvSpPr/>
            <p:nvPr/>
          </p:nvSpPr>
          <p:spPr>
            <a:xfrm rot="10800000" flipH="1">
              <a:off x="9023422" y="3528788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11662D-AB50-534F-B06A-B97137A449D0}"/>
                </a:ext>
              </a:extLst>
            </p:cNvPr>
            <p:cNvSpPr/>
            <p:nvPr/>
          </p:nvSpPr>
          <p:spPr>
            <a:xfrm rot="10800000" flipH="1">
              <a:off x="9324319" y="3766418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E3761E-904B-6348-9744-C96589FCE456}"/>
                </a:ext>
              </a:extLst>
            </p:cNvPr>
            <p:cNvSpPr txBox="1"/>
            <p:nvPr/>
          </p:nvSpPr>
          <p:spPr>
            <a:xfrm>
              <a:off x="8919680" y="4306274"/>
              <a:ext cx="9328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Single reads</a:t>
              </a: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DC47153A-E2F6-B841-9A6E-F18C052D2958}"/>
                </a:ext>
              </a:extLst>
            </p:cNvPr>
            <p:cNvSpPr/>
            <p:nvPr/>
          </p:nvSpPr>
          <p:spPr>
            <a:xfrm rot="10800000" flipH="1">
              <a:off x="7784999" y="347899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08701F52-D438-064B-BE98-437D529F7B68}"/>
                </a:ext>
              </a:extLst>
            </p:cNvPr>
            <p:cNvSpPr/>
            <p:nvPr/>
          </p:nvSpPr>
          <p:spPr>
            <a:xfrm rot="10800000" flipH="1">
              <a:off x="8193540" y="347899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2DBC8B8-38DB-514F-8D91-180E4CE2A679}"/>
                </a:ext>
              </a:extLst>
            </p:cNvPr>
            <p:cNvSpPr txBox="1"/>
            <p:nvPr/>
          </p:nvSpPr>
          <p:spPr>
            <a:xfrm>
              <a:off x="7657624" y="4281198"/>
              <a:ext cx="956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Paired end reads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1F2ADB5-8F26-5C40-BE53-81EEEFA92AD2}"/>
                </a:ext>
              </a:extLst>
            </p:cNvPr>
            <p:cNvCxnSpPr>
              <a:stCxn id="105" idx="3"/>
              <a:endCxn id="107" idx="1"/>
            </p:cNvCxnSpPr>
            <p:nvPr/>
          </p:nvCxnSpPr>
          <p:spPr>
            <a:xfrm>
              <a:off x="7967879" y="352928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18B8AF53-EE73-094B-B9A8-E8C7A4C0694F}"/>
                </a:ext>
              </a:extLst>
            </p:cNvPr>
            <p:cNvSpPr/>
            <p:nvPr/>
          </p:nvSpPr>
          <p:spPr>
            <a:xfrm rot="10800000" flipH="1">
              <a:off x="7645529" y="362831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C71C684-6699-DC47-BBD8-05338FCB7B47}"/>
                </a:ext>
              </a:extLst>
            </p:cNvPr>
            <p:cNvSpPr/>
            <p:nvPr/>
          </p:nvSpPr>
          <p:spPr>
            <a:xfrm rot="10800000" flipH="1">
              <a:off x="8054070" y="362831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BC4DA40-6906-9C4E-916D-796E48D9F77F}"/>
                </a:ext>
              </a:extLst>
            </p:cNvPr>
            <p:cNvCxnSpPr>
              <a:stCxn id="122" idx="3"/>
              <a:endCxn id="123" idx="1"/>
            </p:cNvCxnSpPr>
            <p:nvPr/>
          </p:nvCxnSpPr>
          <p:spPr>
            <a:xfrm>
              <a:off x="7828409" y="3678602"/>
              <a:ext cx="22566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315E943E-7080-DB48-AC08-ADBDD5A74406}"/>
                </a:ext>
              </a:extLst>
            </p:cNvPr>
            <p:cNvSpPr/>
            <p:nvPr/>
          </p:nvSpPr>
          <p:spPr>
            <a:xfrm rot="10800000" flipH="1">
              <a:off x="8129280" y="37776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39E47EA5-3809-0740-AF90-34C6997812B2}"/>
                </a:ext>
              </a:extLst>
            </p:cNvPr>
            <p:cNvSpPr/>
            <p:nvPr/>
          </p:nvSpPr>
          <p:spPr>
            <a:xfrm rot="10800000" flipH="1">
              <a:off x="8537821" y="37776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55870E8-B4C9-EB4D-8EE8-A984DD377F8E}"/>
                </a:ext>
              </a:extLst>
            </p:cNvPr>
            <p:cNvCxnSpPr>
              <a:stCxn id="125" idx="3"/>
              <a:endCxn id="126" idx="1"/>
            </p:cNvCxnSpPr>
            <p:nvPr/>
          </p:nvCxnSpPr>
          <p:spPr>
            <a:xfrm>
              <a:off x="8312160" y="3827918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F77E8724-1AEC-D849-BFFB-E027FD1CDAD5}"/>
                </a:ext>
              </a:extLst>
            </p:cNvPr>
            <p:cNvSpPr/>
            <p:nvPr/>
          </p:nvSpPr>
          <p:spPr>
            <a:xfrm rot="10800000" flipH="1">
              <a:off x="7437067" y="382999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1BD78F3F-9862-C04C-ABD0-9363C85C262E}"/>
                </a:ext>
              </a:extLst>
            </p:cNvPr>
            <p:cNvSpPr/>
            <p:nvPr/>
          </p:nvSpPr>
          <p:spPr>
            <a:xfrm rot="10800000" flipH="1">
              <a:off x="7845608" y="382999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89D4180-6EAE-394C-A37E-7DAEF25BF611}"/>
                </a:ext>
              </a:extLst>
            </p:cNvPr>
            <p:cNvCxnSpPr>
              <a:stCxn id="128" idx="3"/>
              <a:endCxn id="129" idx="1"/>
            </p:cNvCxnSpPr>
            <p:nvPr/>
          </p:nvCxnSpPr>
          <p:spPr>
            <a:xfrm>
              <a:off x="7619947" y="3880289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207BC920-934B-914A-B3F6-932525A7BDC9}"/>
                </a:ext>
              </a:extLst>
            </p:cNvPr>
            <p:cNvSpPr/>
            <p:nvPr/>
          </p:nvSpPr>
          <p:spPr>
            <a:xfrm rot="10800000" flipH="1">
              <a:off x="7472784" y="402452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683F769E-A895-8B46-892D-7EC775F3DBE2}"/>
                </a:ext>
              </a:extLst>
            </p:cNvPr>
            <p:cNvSpPr/>
            <p:nvPr/>
          </p:nvSpPr>
          <p:spPr>
            <a:xfrm rot="10800000" flipH="1">
              <a:off x="7881325" y="402452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EE247DE-889F-D04B-8955-30E436D26D38}"/>
                </a:ext>
              </a:extLst>
            </p:cNvPr>
            <p:cNvCxnSpPr>
              <a:stCxn id="131" idx="3"/>
              <a:endCxn id="132" idx="1"/>
            </p:cNvCxnSpPr>
            <p:nvPr/>
          </p:nvCxnSpPr>
          <p:spPr>
            <a:xfrm>
              <a:off x="7655664" y="4074813"/>
              <a:ext cx="22566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6D88F6F8-EA38-504E-896D-2CC4CE2E110B}"/>
                </a:ext>
              </a:extLst>
            </p:cNvPr>
            <p:cNvSpPr/>
            <p:nvPr/>
          </p:nvSpPr>
          <p:spPr>
            <a:xfrm rot="10800000" flipH="1">
              <a:off x="8177084" y="399363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88F51CE-B22F-0C41-B733-6559078711A8}"/>
                </a:ext>
              </a:extLst>
            </p:cNvPr>
            <p:cNvSpPr/>
            <p:nvPr/>
          </p:nvSpPr>
          <p:spPr>
            <a:xfrm rot="10800000" flipH="1">
              <a:off x="8585625" y="399363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A301919-B8B9-594D-BB39-7A4D0E2609C7}"/>
                </a:ext>
              </a:extLst>
            </p:cNvPr>
            <p:cNvCxnSpPr>
              <a:stCxn id="134" idx="3"/>
              <a:endCxn id="135" idx="1"/>
            </p:cNvCxnSpPr>
            <p:nvPr/>
          </p:nvCxnSpPr>
          <p:spPr>
            <a:xfrm>
              <a:off x="8359964" y="4043926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CAF6DFD5-6FF3-1141-9D71-F6CC015EF60B}"/>
                </a:ext>
              </a:extLst>
            </p:cNvPr>
            <p:cNvSpPr/>
            <p:nvPr/>
          </p:nvSpPr>
          <p:spPr>
            <a:xfrm rot="10800000" flipH="1">
              <a:off x="9084382" y="398650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45FA4EE-EFEE-9E4E-970B-6F96B0F758C4}"/>
                </a:ext>
              </a:extLst>
            </p:cNvPr>
            <p:cNvSpPr/>
            <p:nvPr/>
          </p:nvSpPr>
          <p:spPr>
            <a:xfrm rot="10800000" flipH="1">
              <a:off x="9539524" y="3974229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5D7871A-C357-A24D-A34F-39A5D58389F2}"/>
                </a:ext>
              </a:extLst>
            </p:cNvPr>
            <p:cNvSpPr txBox="1"/>
            <p:nvPr/>
          </p:nvSpPr>
          <p:spPr>
            <a:xfrm>
              <a:off x="8100724" y="2833509"/>
              <a:ext cx="114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FastQ</a:t>
              </a:r>
              <a:r>
                <a:rPr lang="en-GB" dirty="0"/>
                <a:t> files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C4B8A97-0D45-6549-9114-0EED6E9D2F64}"/>
              </a:ext>
            </a:extLst>
          </p:cNvPr>
          <p:cNvGrpSpPr/>
          <p:nvPr/>
        </p:nvGrpSpPr>
        <p:grpSpPr>
          <a:xfrm>
            <a:off x="4631805" y="2820351"/>
            <a:ext cx="2647389" cy="1654374"/>
            <a:chOff x="4631805" y="2820351"/>
            <a:chExt cx="2647389" cy="1654374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EC396374-3E4E-3944-BBE5-1F2FD376EE38}"/>
                </a:ext>
              </a:extLst>
            </p:cNvPr>
            <p:cNvSpPr/>
            <p:nvPr/>
          </p:nvSpPr>
          <p:spPr>
            <a:xfrm rot="10800000">
              <a:off x="6913434" y="3566336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604E86E-49D5-1945-8E05-9D8A5A661EFC}"/>
                </a:ext>
              </a:extLst>
            </p:cNvPr>
            <p:cNvSpPr txBox="1"/>
            <p:nvPr/>
          </p:nvSpPr>
          <p:spPr>
            <a:xfrm>
              <a:off x="4834236" y="2820351"/>
              <a:ext cx="219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Filter and clean reads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8D188B7D-BE43-5E48-AF1E-4C5A600ABB52}"/>
                </a:ext>
              </a:extLst>
            </p:cNvPr>
            <p:cNvSpPr/>
            <p:nvPr/>
          </p:nvSpPr>
          <p:spPr>
            <a:xfrm rot="10800000" flipH="1">
              <a:off x="4979737" y="331788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245D5D7E-B593-7E42-BB90-9B684B735AE8}"/>
                </a:ext>
              </a:extLst>
            </p:cNvPr>
            <p:cNvSpPr/>
            <p:nvPr/>
          </p:nvSpPr>
          <p:spPr>
            <a:xfrm rot="10800000" flipH="1">
              <a:off x="5388278" y="331788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7B74C08-74DC-0448-8BBB-44A1C7D46C2F}"/>
                </a:ext>
              </a:extLst>
            </p:cNvPr>
            <p:cNvCxnSpPr>
              <a:cxnSpLocks/>
              <a:stCxn id="146" idx="3"/>
              <a:endCxn id="147" idx="1"/>
            </p:cNvCxnSpPr>
            <p:nvPr/>
          </p:nvCxnSpPr>
          <p:spPr>
            <a:xfrm>
              <a:off x="5162617" y="336817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18FC4839-1948-6C4A-8EE7-BD3DB478412A}"/>
                </a:ext>
              </a:extLst>
            </p:cNvPr>
            <p:cNvSpPr/>
            <p:nvPr/>
          </p:nvSpPr>
          <p:spPr>
            <a:xfrm rot="10800000" flipH="1">
              <a:off x="5324018" y="361651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A31472B-2544-2140-8AE3-191CD3CC8BDD}"/>
                </a:ext>
              </a:extLst>
            </p:cNvPr>
            <p:cNvSpPr/>
            <p:nvPr/>
          </p:nvSpPr>
          <p:spPr>
            <a:xfrm rot="10800000" flipH="1">
              <a:off x="5732559" y="361651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6876C4E-234B-5346-A8F0-B32FF2EE0B7D}"/>
                </a:ext>
              </a:extLst>
            </p:cNvPr>
            <p:cNvCxnSpPr>
              <a:cxnSpLocks/>
              <a:stCxn id="149" idx="3"/>
              <a:endCxn id="150" idx="1"/>
            </p:cNvCxnSpPr>
            <p:nvPr/>
          </p:nvCxnSpPr>
          <p:spPr>
            <a:xfrm>
              <a:off x="5506898" y="3666808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35F5181C-37B0-A14C-8292-D797E481E926}"/>
                </a:ext>
              </a:extLst>
            </p:cNvPr>
            <p:cNvSpPr/>
            <p:nvPr/>
          </p:nvSpPr>
          <p:spPr>
            <a:xfrm rot="10800000" flipH="1">
              <a:off x="4631805" y="366888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8B6D3087-EC87-E345-844A-48D86A6EDA59}"/>
                </a:ext>
              </a:extLst>
            </p:cNvPr>
            <p:cNvSpPr/>
            <p:nvPr/>
          </p:nvSpPr>
          <p:spPr>
            <a:xfrm rot="10800000" flipH="1">
              <a:off x="5040346" y="366888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5E29C65-65C0-B34A-B3E3-E4BC7F45BEC9}"/>
                </a:ext>
              </a:extLst>
            </p:cNvPr>
            <p:cNvCxnSpPr>
              <a:cxnSpLocks/>
              <a:stCxn id="152" idx="3"/>
              <a:endCxn id="153" idx="1"/>
            </p:cNvCxnSpPr>
            <p:nvPr/>
          </p:nvCxnSpPr>
          <p:spPr>
            <a:xfrm>
              <a:off x="4814685" y="3719179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B0715BA4-4159-E540-A2E1-B873326708CD}"/>
                </a:ext>
              </a:extLst>
            </p:cNvPr>
            <p:cNvSpPr/>
            <p:nvPr/>
          </p:nvSpPr>
          <p:spPr>
            <a:xfrm rot="10800000" flipH="1">
              <a:off x="5371822" y="383252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590252BB-4990-5A4A-BDDE-988A8C7C465B}"/>
                </a:ext>
              </a:extLst>
            </p:cNvPr>
            <p:cNvSpPr/>
            <p:nvPr/>
          </p:nvSpPr>
          <p:spPr>
            <a:xfrm rot="10800000" flipH="1">
              <a:off x="5780363" y="383252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FAD04B8-0937-1548-A573-EE8A8F95EA61}"/>
                </a:ext>
              </a:extLst>
            </p:cNvPr>
            <p:cNvCxnSpPr>
              <a:cxnSpLocks/>
              <a:stCxn id="155" idx="3"/>
              <a:endCxn id="156" idx="1"/>
            </p:cNvCxnSpPr>
            <p:nvPr/>
          </p:nvCxnSpPr>
          <p:spPr>
            <a:xfrm>
              <a:off x="5554702" y="3882816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599CA5B-B56D-E545-B436-6D87650E01F0}"/>
                </a:ext>
              </a:extLst>
            </p:cNvPr>
            <p:cNvSpPr/>
            <p:nvPr/>
          </p:nvSpPr>
          <p:spPr>
            <a:xfrm rot="10800000" flipH="1">
              <a:off x="6126879" y="32915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EADA6696-F48B-904D-BF70-5B1CE40A678C}"/>
                </a:ext>
              </a:extLst>
            </p:cNvPr>
            <p:cNvSpPr/>
            <p:nvPr/>
          </p:nvSpPr>
          <p:spPr>
            <a:xfrm rot="10800000" flipH="1">
              <a:off x="6279279" y="34439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E717A774-7E1B-6B4C-A16B-BB3FEBBBA195}"/>
                </a:ext>
              </a:extLst>
            </p:cNvPr>
            <p:cNvSpPr/>
            <p:nvPr/>
          </p:nvSpPr>
          <p:spPr>
            <a:xfrm rot="10800000" flipH="1">
              <a:off x="6497185" y="32915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F791E4F5-1207-F54B-AD46-66DAAC35BED3}"/>
                </a:ext>
              </a:extLst>
            </p:cNvPr>
            <p:cNvSpPr/>
            <p:nvPr/>
          </p:nvSpPr>
          <p:spPr>
            <a:xfrm rot="10800000" flipH="1">
              <a:off x="6523119" y="35441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0242E5EC-88FC-3046-ABCE-07C2487B65E5}"/>
                </a:ext>
              </a:extLst>
            </p:cNvPr>
            <p:cNvSpPr/>
            <p:nvPr/>
          </p:nvSpPr>
          <p:spPr>
            <a:xfrm rot="10800000" flipH="1">
              <a:off x="6035439" y="343405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6FC8B8A-B9E6-A241-8086-0548C2B6B3B8}"/>
                </a:ext>
              </a:extLst>
            </p:cNvPr>
            <p:cNvSpPr/>
            <p:nvPr/>
          </p:nvSpPr>
          <p:spPr>
            <a:xfrm rot="10800000" flipH="1">
              <a:off x="6551541" y="3879498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9FCF391-83C4-9742-8E37-A19EC9B41F7E}"/>
                </a:ext>
              </a:extLst>
            </p:cNvPr>
            <p:cNvSpPr txBox="1"/>
            <p:nvPr/>
          </p:nvSpPr>
          <p:spPr>
            <a:xfrm>
              <a:off x="5994242" y="4038136"/>
              <a:ext cx="9328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Single reads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DEC6BCC-735C-6D4A-ADFB-A09C132206ED}"/>
                </a:ext>
              </a:extLst>
            </p:cNvPr>
            <p:cNvSpPr txBox="1"/>
            <p:nvPr/>
          </p:nvSpPr>
          <p:spPr>
            <a:xfrm>
              <a:off x="4732186" y="4013060"/>
              <a:ext cx="956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Paired end reads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CC67879-1E40-A945-AFE3-9518FAC6BD80}"/>
              </a:ext>
            </a:extLst>
          </p:cNvPr>
          <p:cNvGrpSpPr/>
          <p:nvPr/>
        </p:nvGrpSpPr>
        <p:grpSpPr>
          <a:xfrm>
            <a:off x="6957226" y="4889349"/>
            <a:ext cx="4155669" cy="893196"/>
            <a:chOff x="6957226" y="4889349"/>
            <a:chExt cx="4155669" cy="893196"/>
          </a:xfrm>
        </p:grpSpPr>
        <p:sp>
          <p:nvSpPr>
            <p:cNvPr id="184" name="Right Arrow 183">
              <a:extLst>
                <a:ext uri="{FF2B5EF4-FFF2-40B4-BE49-F238E27FC236}">
                  <a16:creationId xmlns:a16="http://schemas.microsoft.com/office/drawing/2014/main" id="{800E52A4-7926-C540-81D1-9291689D3153}"/>
                </a:ext>
              </a:extLst>
            </p:cNvPr>
            <p:cNvSpPr/>
            <p:nvPr/>
          </p:nvSpPr>
          <p:spPr>
            <a:xfrm>
              <a:off x="6957226" y="5582463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2A85527-5292-804F-AD30-80645B981935}"/>
                </a:ext>
              </a:extLst>
            </p:cNvPr>
            <p:cNvSpPr txBox="1"/>
            <p:nvPr/>
          </p:nvSpPr>
          <p:spPr>
            <a:xfrm>
              <a:off x="8557067" y="4889349"/>
              <a:ext cx="255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Create gene count matrix</a:t>
              </a:r>
            </a:p>
          </p:txBody>
        </p:sp>
      </p:grpSp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A3EDBFEE-93B2-6F44-AB51-8D797CE48269}"/>
              </a:ext>
            </a:extLst>
          </p:cNvPr>
          <p:cNvGraphicFramePr>
            <a:graphicFrameLocks noGrp="1"/>
          </p:cNvGraphicFramePr>
          <p:nvPr/>
        </p:nvGraphicFramePr>
        <p:xfrm>
          <a:off x="7543685" y="5332756"/>
          <a:ext cx="438021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888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93030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1029935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876042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876042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144752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Untreated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Untreated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Treated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144752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144752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grpSp>
        <p:nvGrpSpPr>
          <p:cNvPr id="93" name="Group 92">
            <a:extLst>
              <a:ext uri="{FF2B5EF4-FFF2-40B4-BE49-F238E27FC236}">
                <a16:creationId xmlns:a16="http://schemas.microsoft.com/office/drawing/2014/main" id="{321186A0-53CB-6A45-AFDD-7DC628F9D4C2}"/>
              </a:ext>
            </a:extLst>
          </p:cNvPr>
          <p:cNvGrpSpPr/>
          <p:nvPr/>
        </p:nvGrpSpPr>
        <p:grpSpPr>
          <a:xfrm>
            <a:off x="4598275" y="4488478"/>
            <a:ext cx="2189500" cy="2104707"/>
            <a:chOff x="4598275" y="4488478"/>
            <a:chExt cx="2189500" cy="2104707"/>
          </a:xfrm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0AF8611D-B79D-0E4E-A420-73D869BEC1ED}"/>
                </a:ext>
              </a:extLst>
            </p:cNvPr>
            <p:cNvSpPr/>
            <p:nvPr/>
          </p:nvSpPr>
          <p:spPr>
            <a:xfrm flipH="1">
              <a:off x="4803887" y="5923304"/>
              <a:ext cx="1828800" cy="3657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ight Arrow 169">
              <a:extLst>
                <a:ext uri="{FF2B5EF4-FFF2-40B4-BE49-F238E27FC236}">
                  <a16:creationId xmlns:a16="http://schemas.microsoft.com/office/drawing/2014/main" id="{C130D0AE-ABC9-2347-A48A-766619BE0FB8}"/>
                </a:ext>
              </a:extLst>
            </p:cNvPr>
            <p:cNvSpPr/>
            <p:nvPr/>
          </p:nvSpPr>
          <p:spPr>
            <a:xfrm rot="5400000">
              <a:off x="5538223" y="4571317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F33C1EA-7E27-8941-918F-52CA3AEA04C9}"/>
                </a:ext>
              </a:extLst>
            </p:cNvPr>
            <p:cNvSpPr txBox="1"/>
            <p:nvPr/>
          </p:nvSpPr>
          <p:spPr>
            <a:xfrm>
              <a:off x="4826835" y="4982181"/>
              <a:ext cx="185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Align to reference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BF41EB9B-BA64-404D-9806-996D0C9F25BF}"/>
                </a:ext>
              </a:extLst>
            </p:cNvPr>
            <p:cNvSpPr/>
            <p:nvPr/>
          </p:nvSpPr>
          <p:spPr>
            <a:xfrm rot="10800000" flipH="1">
              <a:off x="4991412" y="5743525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ACEE70C5-255D-D742-9CD9-33DD9DF50D49}"/>
                </a:ext>
              </a:extLst>
            </p:cNvPr>
            <p:cNvSpPr/>
            <p:nvPr/>
          </p:nvSpPr>
          <p:spPr>
            <a:xfrm rot="10800000" flipH="1">
              <a:off x="5399953" y="5743525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6133213-113B-D04E-AF7C-EE770D13226D}"/>
                </a:ext>
              </a:extLst>
            </p:cNvPr>
            <p:cNvCxnSpPr>
              <a:cxnSpLocks/>
              <a:stCxn id="172" idx="3"/>
              <a:endCxn id="173" idx="1"/>
            </p:cNvCxnSpPr>
            <p:nvPr/>
          </p:nvCxnSpPr>
          <p:spPr>
            <a:xfrm>
              <a:off x="5174292" y="5793817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F0184BBC-6E6D-5345-838B-A1084680A736}"/>
                </a:ext>
              </a:extLst>
            </p:cNvPr>
            <p:cNvSpPr/>
            <p:nvPr/>
          </p:nvSpPr>
          <p:spPr>
            <a:xfrm rot="10800000" flipH="1">
              <a:off x="5080146" y="561152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85EE5D5A-4618-7541-958F-88DC3312BB11}"/>
                </a:ext>
              </a:extLst>
            </p:cNvPr>
            <p:cNvSpPr/>
            <p:nvPr/>
          </p:nvSpPr>
          <p:spPr>
            <a:xfrm rot="10800000" flipH="1">
              <a:off x="5488687" y="561152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4D95716-3BC5-C24E-A68F-945ADFE09F26}"/>
                </a:ext>
              </a:extLst>
            </p:cNvPr>
            <p:cNvCxnSpPr>
              <a:cxnSpLocks/>
              <a:stCxn id="175" idx="3"/>
              <a:endCxn id="176" idx="1"/>
            </p:cNvCxnSpPr>
            <p:nvPr/>
          </p:nvCxnSpPr>
          <p:spPr>
            <a:xfrm>
              <a:off x="5263026" y="566181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591789AF-FE2E-CE45-A93A-345FFEB712A8}"/>
                </a:ext>
              </a:extLst>
            </p:cNvPr>
            <p:cNvSpPr/>
            <p:nvPr/>
          </p:nvSpPr>
          <p:spPr>
            <a:xfrm rot="10800000" flipH="1">
              <a:off x="5626848" y="5741010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3A77128A-3F99-234B-A21A-0201BCB6BC8E}"/>
                </a:ext>
              </a:extLst>
            </p:cNvPr>
            <p:cNvSpPr/>
            <p:nvPr/>
          </p:nvSpPr>
          <p:spPr>
            <a:xfrm rot="10800000" flipH="1">
              <a:off x="6035389" y="5741010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0A813A5-0CF0-3A45-9717-6FC17185A9FC}"/>
                </a:ext>
              </a:extLst>
            </p:cNvPr>
            <p:cNvCxnSpPr>
              <a:cxnSpLocks/>
              <a:stCxn id="178" idx="3"/>
              <a:endCxn id="179" idx="1"/>
            </p:cNvCxnSpPr>
            <p:nvPr/>
          </p:nvCxnSpPr>
          <p:spPr>
            <a:xfrm>
              <a:off x="5809728" y="5791302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DB1FE678-1F09-794F-BA5C-40632EEFEF10}"/>
                </a:ext>
              </a:extLst>
            </p:cNvPr>
            <p:cNvSpPr/>
            <p:nvPr/>
          </p:nvSpPr>
          <p:spPr>
            <a:xfrm rot="10800000" flipH="1">
              <a:off x="5443967" y="545563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C793E693-DB91-7A4B-AADA-99FC1752688C}"/>
                </a:ext>
              </a:extLst>
            </p:cNvPr>
            <p:cNvSpPr/>
            <p:nvPr/>
          </p:nvSpPr>
          <p:spPr>
            <a:xfrm rot="10800000" flipH="1">
              <a:off x="5852508" y="545563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97F468F-F739-A841-A5C6-96A594486A88}"/>
                </a:ext>
              </a:extLst>
            </p:cNvPr>
            <p:cNvCxnSpPr>
              <a:cxnSpLocks/>
              <a:stCxn id="181" idx="3"/>
              <a:endCxn id="182" idx="1"/>
            </p:cNvCxnSpPr>
            <p:nvPr/>
          </p:nvCxnSpPr>
          <p:spPr>
            <a:xfrm>
              <a:off x="5626847" y="550592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6BA1D1B-6F43-7A43-A67F-D6C020EDCB1E}"/>
                </a:ext>
              </a:extLst>
            </p:cNvPr>
            <p:cNvSpPr txBox="1"/>
            <p:nvPr/>
          </p:nvSpPr>
          <p:spPr>
            <a:xfrm>
              <a:off x="4598275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100 b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BBD2BE7-EEA9-2C4E-8C09-5CD1959A6B87}"/>
                </a:ext>
              </a:extLst>
            </p:cNvPr>
            <p:cNvSpPr txBox="1"/>
            <p:nvPr/>
          </p:nvSpPr>
          <p:spPr>
            <a:xfrm>
              <a:off x="5168770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150 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9D2BFD8-017F-2247-9F7B-884BF40D9E9D}"/>
                </a:ext>
              </a:extLst>
            </p:cNvPr>
            <p:cNvSpPr txBox="1"/>
            <p:nvPr/>
          </p:nvSpPr>
          <p:spPr>
            <a:xfrm>
              <a:off x="5739265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200 b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05C23E7-A82D-8240-95D0-DEABC1ADCE32}"/>
                </a:ext>
              </a:extLst>
            </p:cNvPr>
            <p:cNvSpPr txBox="1"/>
            <p:nvPr/>
          </p:nvSpPr>
          <p:spPr>
            <a:xfrm>
              <a:off x="6309759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250 b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733BA89-01C4-D14B-B57A-83D95CC66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884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B74C871-7D07-B24B-A3F1-2C3C97438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226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EF5D0DD-FA75-1B48-9736-A28E32755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7568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70644C3-AFFE-D748-BCA5-65D3219F0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6910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B549DFD-CAF4-2348-89AF-D8B821AA10F1}"/>
                </a:ext>
              </a:extLst>
            </p:cNvPr>
            <p:cNvSpPr txBox="1"/>
            <p:nvPr/>
          </p:nvSpPr>
          <p:spPr>
            <a:xfrm>
              <a:off x="5237150" y="628540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Bam files</a:t>
              </a:r>
            </a:p>
          </p:txBody>
        </p:sp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632F8D44-C9A6-F942-BBC9-C9FEEFAD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969F-7109-134D-9F2D-AC3CC1A14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5602"/>
            <a:ext cx="10515600" cy="24079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 the expression of gene A higher in Rep3 than Rep1?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the expression of gene A higher than gene B in Rep1?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you think it is ok to compare genes and reps using this table?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6BE514-FCDA-DF47-81D0-ED2FAA2DD914}"/>
              </a:ext>
            </a:extLst>
          </p:cNvPr>
          <p:cNvGraphicFramePr>
            <a:graphicFrameLocks noGrp="1"/>
          </p:cNvGraphicFramePr>
          <p:nvPr/>
        </p:nvGraphicFramePr>
        <p:xfrm>
          <a:off x="2702626" y="1690688"/>
          <a:ext cx="67867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87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 (2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 (4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(1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 (10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19E52-04BB-D443-A53B-0DF7515A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A92F81-7E15-9B4C-B558-292C1280525D}"/>
              </a:ext>
            </a:extLst>
          </p:cNvPr>
          <p:cNvSpPr/>
          <p:nvPr/>
        </p:nvSpPr>
        <p:spPr>
          <a:xfrm>
            <a:off x="925550" y="457200"/>
            <a:ext cx="8240752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Raw count matrix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5971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969F-7109-134D-9F2D-AC3CC1A14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5602"/>
            <a:ext cx="10515600" cy="2407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 length bias (</a:t>
            </a:r>
            <a:r>
              <a:rPr lang="en-US" dirty="0" err="1"/>
              <a:t>Kb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Longer genes will have more reads mapping to them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Library size bias (total counts)</a:t>
            </a:r>
          </a:p>
          <a:p>
            <a:pPr lvl="1"/>
            <a:r>
              <a:rPr lang="en-US" dirty="0"/>
              <a:t>Deeper runs will have more reads mapping to each gene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6BE514-FCDA-DF47-81D0-ED2FAA2DD914}"/>
              </a:ext>
            </a:extLst>
          </p:cNvPr>
          <p:cNvGraphicFramePr>
            <a:graphicFrameLocks noGrp="1"/>
          </p:cNvGraphicFramePr>
          <p:nvPr/>
        </p:nvGraphicFramePr>
        <p:xfrm>
          <a:off x="2702626" y="1690688"/>
          <a:ext cx="67867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87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 (2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 (4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(1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 (10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19E52-04BB-D443-A53B-0DF7515A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7DB403-6FB3-3643-B981-DEC98F83F378}"/>
              </a:ext>
            </a:extLst>
          </p:cNvPr>
          <p:cNvSpPr/>
          <p:nvPr/>
        </p:nvSpPr>
        <p:spPr>
          <a:xfrm>
            <a:off x="925550" y="457200"/>
            <a:ext cx="5731728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Biases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39088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1969F-7109-134D-9F2D-AC3CC1A148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003" y="1825625"/>
                <a:ext cx="6869875" cy="47711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RPKM: Read Per Kilobase Million (single end)</a:t>
                </a:r>
              </a:p>
              <a:p>
                <a:pPr marL="0" indent="0">
                  <a:buNone/>
                </a:pPr>
                <a:r>
                  <a:rPr lang="en-US" sz="1800" dirty="0"/>
                  <a:t>FPKM: Fragment Per Kilobase Million (paired end)</a:t>
                </a:r>
              </a:p>
              <a:p>
                <a:pPr marL="0" indent="0">
                  <a:buNone/>
                </a:pPr>
                <a:r>
                  <a:rPr lang="en-US" sz="1800" dirty="0"/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𝑅𝑃𝐾𝑀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𝐺𝑒𝑛𝑒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𝑟𝑒𝑎𝑑𝑠</m:t>
                                </m:r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𝑅𝑒𝑝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𝑟𝑒𝑎𝑑𝑠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𝐺𝑒𝑛𝑒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FPKM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𝐺𝑒𝑛𝑒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𝑓𝑟𝑎𝑔𝑚𝑒𝑛𝑡𝑠</m:t>
                                </m:r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𝑅𝑒𝑝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𝑓𝑟𝑎𝑔𝑚𝑒𝑛𝑡𝑠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𝐺𝑒𝑛𝑒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TPM: Transcripts Per Million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𝑇𝑃𝑀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𝑟𝑒𝑎𝑑𝑠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𝑙𝑒𝑛𝑔𝑡h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𝐾𝑏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𝐺𝑒𝑛𝑒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𝑟𝑒𝑎𝑑𝑠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𝐺𝑒𝑛𝑒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𝑙𝑒𝑛𝑔𝑡h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𝐾𝑏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1969F-7109-134D-9F2D-AC3CC1A148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003" y="1825625"/>
                <a:ext cx="6869875" cy="4771118"/>
              </a:xfrm>
              <a:blipFill>
                <a:blip r:embed="rId3"/>
                <a:stretch>
                  <a:fillRect l="-554" t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A0FEB5-1893-D743-9D91-2751211E4525}"/>
              </a:ext>
            </a:extLst>
          </p:cNvPr>
          <p:cNvGraphicFramePr>
            <a:graphicFrameLocks noGrp="1"/>
          </p:cNvGraphicFramePr>
          <p:nvPr/>
        </p:nvGraphicFramePr>
        <p:xfrm>
          <a:off x="7569614" y="295904"/>
          <a:ext cx="3909640" cy="196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22CE9D-3E21-2742-B121-8D3CA9CCD804}"/>
              </a:ext>
            </a:extLst>
          </p:cNvPr>
          <p:cNvGraphicFramePr>
            <a:graphicFrameLocks noGrp="1"/>
          </p:cNvGraphicFramePr>
          <p:nvPr/>
        </p:nvGraphicFramePr>
        <p:xfrm>
          <a:off x="7569614" y="2508430"/>
          <a:ext cx="3909640" cy="19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RPKM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RPKM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RPKM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4.269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1332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59CFEE-A405-8342-B577-E5F8E74747B0}"/>
              </a:ext>
            </a:extLst>
          </p:cNvPr>
          <p:cNvSpPr txBox="1"/>
          <p:nvPr/>
        </p:nvSpPr>
        <p:spPr>
          <a:xfrm>
            <a:off x="6365277" y="110396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3F4AA-D301-7F46-9CC5-958EBA52D2CA}"/>
              </a:ext>
            </a:extLst>
          </p:cNvPr>
          <p:cNvSpPr txBox="1"/>
          <p:nvPr/>
        </p:nvSpPr>
        <p:spPr>
          <a:xfrm>
            <a:off x="6451401" y="324433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RPKM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421056-9081-ED40-B1A1-0C7F4D772F3F}"/>
              </a:ext>
            </a:extLst>
          </p:cNvPr>
          <p:cNvGraphicFramePr>
            <a:graphicFrameLocks noGrp="1"/>
          </p:cNvGraphicFramePr>
          <p:nvPr/>
        </p:nvGraphicFramePr>
        <p:xfrm>
          <a:off x="7569614" y="4628353"/>
          <a:ext cx="3909640" cy="19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TPM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TPM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TPM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15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499DB2-122D-054D-A572-2BF88C5E231A}"/>
              </a:ext>
            </a:extLst>
          </p:cNvPr>
          <p:cNvSpPr txBox="1"/>
          <p:nvPr/>
        </p:nvSpPr>
        <p:spPr>
          <a:xfrm>
            <a:off x="6517925" y="538470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B950E-C4B5-3A4B-87D7-7B73A4C63486}"/>
              </a:ext>
            </a:extLst>
          </p:cNvPr>
          <p:cNvSpPr txBox="1"/>
          <p:nvPr/>
        </p:nvSpPr>
        <p:spPr>
          <a:xfrm>
            <a:off x="6063912" y="427309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*Divided by 10, not 10</a:t>
            </a:r>
            <a:r>
              <a:rPr lang="en-GB" sz="1100" baseline="30000" dirty="0"/>
              <a:t>6</a:t>
            </a:r>
            <a:endParaRPr lang="en-GB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164DCB-FFC4-D041-A7F6-E1B36C156F67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6823896" y="3613666"/>
            <a:ext cx="364" cy="65943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F11E4C-8E2C-6F4F-A7A6-8D9E6157E7AF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6823896" y="4534709"/>
            <a:ext cx="363" cy="84999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70BB9F-9FE0-294E-A459-12974E93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65" y="641327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37695-EDDB-994B-82CB-B1756E745185}"/>
              </a:ext>
            </a:extLst>
          </p:cNvPr>
          <p:cNvSpPr txBox="1"/>
          <p:nvPr/>
        </p:nvSpPr>
        <p:spPr>
          <a:xfrm>
            <a:off x="13894676" y="85659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1FB21D9-EC1B-1148-8CAB-A257941175B7}"/>
              </a:ext>
            </a:extLst>
          </p:cNvPr>
          <p:cNvSpPr/>
          <p:nvPr/>
        </p:nvSpPr>
        <p:spPr>
          <a:xfrm>
            <a:off x="256477" y="305399"/>
            <a:ext cx="6356966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Formulas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04023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94BCA-BE2E-4041-A546-3EDE1EEE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7FB0C60-4473-0D4B-A4C0-F407D4D277BA}"/>
              </a:ext>
            </a:extLst>
          </p:cNvPr>
          <p:cNvGraphicFramePr>
            <a:graphicFrameLocks/>
          </p:cNvGraphicFramePr>
          <p:nvPr/>
        </p:nvGraphicFramePr>
        <p:xfrm>
          <a:off x="570463" y="2048933"/>
          <a:ext cx="3187700" cy="2760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ight Arrow 14">
            <a:extLst>
              <a:ext uri="{FF2B5EF4-FFF2-40B4-BE49-F238E27FC236}">
                <a16:creationId xmlns:a16="http://schemas.microsoft.com/office/drawing/2014/main" id="{D3DD74ED-3844-034F-BA1B-F3EFD42A59E7}"/>
              </a:ext>
            </a:extLst>
          </p:cNvPr>
          <p:cNvSpPr/>
          <p:nvPr/>
        </p:nvSpPr>
        <p:spPr>
          <a:xfrm>
            <a:off x="3854360" y="3235816"/>
            <a:ext cx="1601273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6453B-72F0-DA47-87D1-247B120913AD}"/>
              </a:ext>
            </a:extLst>
          </p:cNvPr>
          <p:cNvSpPr txBox="1"/>
          <p:nvPr/>
        </p:nvSpPr>
        <p:spPr>
          <a:xfrm>
            <a:off x="3954544" y="283821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RPKM/FPKM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EAEB880-9DB3-624E-9DB7-6FC5C8FFE912}"/>
              </a:ext>
            </a:extLst>
          </p:cNvPr>
          <p:cNvGraphicFramePr>
            <a:graphicFrameLocks/>
          </p:cNvGraphicFramePr>
          <p:nvPr/>
        </p:nvGraphicFramePr>
        <p:xfrm>
          <a:off x="5302775" y="2065816"/>
          <a:ext cx="234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A8260C5-B907-4B41-B813-EC4E1E2FF0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0245" y="1885816"/>
          <a:ext cx="27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211B3B0-4D00-D744-BD7E-FD07A0706459}"/>
              </a:ext>
            </a:extLst>
          </p:cNvPr>
          <p:cNvGraphicFramePr>
            <a:graphicFrameLocks/>
          </p:cNvGraphicFramePr>
          <p:nvPr/>
        </p:nvGraphicFramePr>
        <p:xfrm>
          <a:off x="9091190" y="1975816"/>
          <a:ext cx="25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956C67C-7304-3240-883B-F72D166C7D0C}"/>
              </a:ext>
            </a:extLst>
          </p:cNvPr>
          <p:cNvSpPr txBox="1"/>
          <p:nvPr/>
        </p:nvSpPr>
        <p:spPr>
          <a:xfrm>
            <a:off x="4456091" y="5181674"/>
            <a:ext cx="469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Sizes of pie charts are not the same!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D0CBECD-0089-154E-A030-FCCAF446F669}"/>
              </a:ext>
            </a:extLst>
          </p:cNvPr>
          <p:cNvSpPr/>
          <p:nvPr/>
        </p:nvSpPr>
        <p:spPr>
          <a:xfrm>
            <a:off x="570463" y="675118"/>
            <a:ext cx="7114479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RPKM/FPKM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5685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7AB510-AB14-5941-93CB-B96A3F8B4187}"/>
              </a:ext>
            </a:extLst>
          </p:cNvPr>
          <p:cNvSpPr/>
          <p:nvPr/>
        </p:nvSpPr>
        <p:spPr>
          <a:xfrm>
            <a:off x="838200" y="740671"/>
            <a:ext cx="5257800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US" sz="4400" dirty="0"/>
              <a:t>TPM</a:t>
            </a:r>
            <a:endParaRPr lang="en-GB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94BCA-BE2E-4041-A546-3EDE1EEE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7FB0C60-4473-0D4B-A4C0-F407D4D277BA}"/>
              </a:ext>
            </a:extLst>
          </p:cNvPr>
          <p:cNvGraphicFramePr>
            <a:graphicFrameLocks/>
          </p:cNvGraphicFramePr>
          <p:nvPr/>
        </p:nvGraphicFramePr>
        <p:xfrm>
          <a:off x="106821" y="2048933"/>
          <a:ext cx="3187700" cy="2760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ight Arrow 14">
            <a:extLst>
              <a:ext uri="{FF2B5EF4-FFF2-40B4-BE49-F238E27FC236}">
                <a16:creationId xmlns:a16="http://schemas.microsoft.com/office/drawing/2014/main" id="{D3DD74ED-3844-034F-BA1B-F3EFD42A59E7}"/>
              </a:ext>
            </a:extLst>
          </p:cNvPr>
          <p:cNvSpPr/>
          <p:nvPr/>
        </p:nvSpPr>
        <p:spPr>
          <a:xfrm>
            <a:off x="3390718" y="3235816"/>
            <a:ext cx="1601273" cy="386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6453B-72F0-DA47-87D1-247B120913AD}"/>
              </a:ext>
            </a:extLst>
          </p:cNvPr>
          <p:cNvSpPr txBox="1"/>
          <p:nvPr/>
        </p:nvSpPr>
        <p:spPr>
          <a:xfrm>
            <a:off x="3808592" y="286648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TPM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EAEB880-9DB3-624E-9DB7-6FC5C8FFE912}"/>
              </a:ext>
            </a:extLst>
          </p:cNvPr>
          <p:cNvGraphicFramePr>
            <a:graphicFrameLocks/>
          </p:cNvGraphicFramePr>
          <p:nvPr/>
        </p:nvGraphicFramePr>
        <p:xfrm>
          <a:off x="4839133" y="2065816"/>
          <a:ext cx="234000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2B87B9E-0622-C249-AEDE-3A7EF1AAB971}"/>
              </a:ext>
            </a:extLst>
          </p:cNvPr>
          <p:cNvGraphicFramePr>
            <a:graphicFrameLocks/>
          </p:cNvGraphicFramePr>
          <p:nvPr/>
        </p:nvGraphicFramePr>
        <p:xfrm>
          <a:off x="4839133" y="2095876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8FD41F2-17F7-9045-BEFA-324800E4DC22}"/>
              </a:ext>
            </a:extLst>
          </p:cNvPr>
          <p:cNvGraphicFramePr>
            <a:graphicFrameLocks/>
          </p:cNvGraphicFramePr>
          <p:nvPr/>
        </p:nvGraphicFramePr>
        <p:xfrm>
          <a:off x="6946296" y="2095876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9A3430F-FF34-604B-B188-F9635E254DC5}"/>
              </a:ext>
            </a:extLst>
          </p:cNvPr>
          <p:cNvGraphicFramePr>
            <a:graphicFrameLocks/>
          </p:cNvGraphicFramePr>
          <p:nvPr/>
        </p:nvGraphicFramePr>
        <p:xfrm>
          <a:off x="9286296" y="2048933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D589A8C-2959-0744-BAD0-B74F3178D697}"/>
              </a:ext>
            </a:extLst>
          </p:cNvPr>
          <p:cNvSpPr txBox="1"/>
          <p:nvPr/>
        </p:nvSpPr>
        <p:spPr>
          <a:xfrm>
            <a:off x="2099190" y="4875205"/>
            <a:ext cx="822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Sizes of pie charts are the same and it is easier to compare now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8D90A-25F1-7B4E-9905-DF796021BADF}"/>
              </a:ext>
            </a:extLst>
          </p:cNvPr>
          <p:cNvSpPr txBox="1"/>
          <p:nvPr/>
        </p:nvSpPr>
        <p:spPr>
          <a:xfrm>
            <a:off x="673393" y="5403009"/>
            <a:ext cx="11074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is not recommend to use TPM/RPKM to compare gene expression between samples!!</a:t>
            </a:r>
          </a:p>
        </p:txBody>
      </p:sp>
    </p:spTree>
    <p:extLst>
      <p:ext uri="{BB962C8B-B14F-4D97-AF65-F5344CB8AC3E}">
        <p14:creationId xmlns:p14="http://schemas.microsoft.com/office/powerpoint/2010/main" val="283408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2BEAD9-1201-7F4F-B2FC-C0BEB5AC6B10}"/>
              </a:ext>
            </a:extLst>
          </p:cNvPr>
          <p:cNvSpPr/>
          <p:nvPr/>
        </p:nvSpPr>
        <p:spPr>
          <a:xfrm>
            <a:off x="838199" y="740671"/>
            <a:ext cx="7926659" cy="7471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correction. </a:t>
            </a:r>
            <a:r>
              <a:rPr lang="en-GB" sz="4400" dirty="0"/>
              <a:t>DESeq2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F2398D-3228-A84E-A070-C08498D50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One of the most (if not most) used packages for </a:t>
            </a:r>
            <a:r>
              <a:rPr lang="en-GB" dirty="0" err="1"/>
              <a:t>RNAseq</a:t>
            </a:r>
            <a:r>
              <a:rPr lang="en-GB" dirty="0"/>
              <a:t> analysis</a:t>
            </a:r>
          </a:p>
          <a:p>
            <a:endParaRPr lang="en-GB" dirty="0"/>
          </a:p>
          <a:p>
            <a:r>
              <a:rPr lang="en-GB" dirty="0"/>
              <a:t>Normalize your data</a:t>
            </a:r>
          </a:p>
          <a:p>
            <a:pPr lvl="1"/>
            <a:r>
              <a:rPr lang="en-US" dirty="0"/>
              <a:t>Very different than RPKM</a:t>
            </a:r>
          </a:p>
          <a:p>
            <a:pPr lvl="1"/>
            <a:r>
              <a:rPr lang="en-US" dirty="0"/>
              <a:t>Uses geometric means and size factor calculation</a:t>
            </a:r>
          </a:p>
          <a:p>
            <a:pPr lvl="1"/>
            <a:r>
              <a:rPr lang="en-US" dirty="0"/>
              <a:t>One of most popular normalization methods for DEA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Compare your samples</a:t>
            </a:r>
          </a:p>
          <a:p>
            <a:endParaRPr lang="en-GB" dirty="0"/>
          </a:p>
          <a:p>
            <a:r>
              <a:rPr lang="en-GB" dirty="0"/>
              <a:t>Find Differentially Expressed Genes between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746E2-C15B-844C-AF34-21740F07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E39FE-BDCE-FD41-820C-D21703DF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26" y="4108157"/>
            <a:ext cx="5146869" cy="135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97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2695</TotalTime>
  <Words>1103</Words>
  <Application>Microsoft Macintosh PowerPoint</Application>
  <PresentationFormat>Widescreen</PresentationFormat>
  <Paragraphs>374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3. Normalization and exploratory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92</cp:revision>
  <dcterms:created xsi:type="dcterms:W3CDTF">2021-05-13T13:56:47Z</dcterms:created>
  <dcterms:modified xsi:type="dcterms:W3CDTF">2021-11-01T12:55:42Z</dcterms:modified>
</cp:coreProperties>
</file>